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Default Extension="sldx" ContentType="application/vnd.openxmlformats-officedocument.presentationml.slide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72" r:id="rId16"/>
    <p:sldId id="273" r:id="rId17"/>
    <p:sldId id="274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12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BDCF92-7F7B-4A4B-9C0C-9A0351C40800}" type="datetimeFigureOut">
              <a:rPr lang="ru-RU" smtClean="0"/>
              <a:pPr/>
              <a:t>26.11.2013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79B1E21-9600-423F-B271-3562E9AB1B7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BDCF92-7F7B-4A4B-9C0C-9A0351C40800}" type="datetimeFigureOut">
              <a:rPr lang="ru-RU" smtClean="0"/>
              <a:pPr/>
              <a:t>26.11.2013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79B1E21-9600-423F-B271-3562E9AB1B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BDCF92-7F7B-4A4B-9C0C-9A0351C40800}" type="datetimeFigureOut">
              <a:rPr lang="ru-RU" smtClean="0"/>
              <a:pPr/>
              <a:t>26.11.2013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79B1E21-9600-423F-B271-3562E9AB1B7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BDCF92-7F7B-4A4B-9C0C-9A0351C40800}" type="datetimeFigureOut">
              <a:rPr lang="ru-RU" smtClean="0"/>
              <a:pPr/>
              <a:t>26.11.2013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79B1E21-9600-423F-B271-3562E9AB1B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BDCF92-7F7B-4A4B-9C0C-9A0351C40800}" type="datetimeFigureOut">
              <a:rPr lang="ru-RU" smtClean="0"/>
              <a:pPr/>
              <a:t>26.11.2013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79B1E21-9600-423F-B271-3562E9AB1B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BDCF92-7F7B-4A4B-9C0C-9A0351C40800}" type="datetimeFigureOut">
              <a:rPr lang="ru-RU" smtClean="0"/>
              <a:pPr/>
              <a:t>26.11.2013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79B1E21-9600-423F-B271-3562E9AB1B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BDCF92-7F7B-4A4B-9C0C-9A0351C40800}" type="datetimeFigureOut">
              <a:rPr lang="ru-RU" smtClean="0"/>
              <a:pPr/>
              <a:t>26.11.2013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79B1E21-9600-423F-B271-3562E9AB1B7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BDCF92-7F7B-4A4B-9C0C-9A0351C40800}" type="datetimeFigureOut">
              <a:rPr lang="ru-RU" smtClean="0"/>
              <a:pPr/>
              <a:t>26.11.2013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79B1E21-9600-423F-B271-3562E9AB1B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BDCF92-7F7B-4A4B-9C0C-9A0351C40800}" type="datetimeFigureOut">
              <a:rPr lang="ru-RU" smtClean="0"/>
              <a:pPr/>
              <a:t>26.11.2013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79B1E21-9600-423F-B271-3562E9AB1B7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BDCF92-7F7B-4A4B-9C0C-9A0351C40800}" type="datetimeFigureOut">
              <a:rPr lang="ru-RU" smtClean="0"/>
              <a:pPr/>
              <a:t>26.11.2013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79B1E21-9600-423F-B271-3562E9AB1B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BDCF92-7F7B-4A4B-9C0C-9A0351C40800}" type="datetimeFigureOut">
              <a:rPr lang="ru-RU" smtClean="0"/>
              <a:pPr/>
              <a:t>26.11.2013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79B1E21-9600-423F-B271-3562E9AB1B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6BDCF92-7F7B-4A4B-9C0C-9A0351C40800}" type="datetimeFigureOut">
              <a:rPr lang="ru-RU" smtClean="0"/>
              <a:pPr/>
              <a:t>26.11.2013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A79B1E21-9600-423F-B271-3562E9AB1B7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Office_PowerPoint1.sld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285728"/>
            <a:ext cx="8229600" cy="2286016"/>
          </a:xfrm>
        </p:spPr>
        <p:txBody>
          <a:bodyPr>
            <a:normAutofit fontScale="90000"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latin typeface="+mn-lt"/>
              </a:rPr>
              <a:t/>
            </a:r>
            <a:br>
              <a:rPr lang="ru-RU" dirty="0" smtClean="0">
                <a:latin typeface="+mn-lt"/>
              </a:rPr>
            </a:br>
            <a:r>
              <a:rPr lang="ru-RU" dirty="0" smtClean="0">
                <a:latin typeface="+mn-lt"/>
              </a:rPr>
              <a:t/>
            </a:r>
            <a:br>
              <a:rPr lang="ru-RU" dirty="0" smtClean="0">
                <a:latin typeface="+mn-lt"/>
              </a:rPr>
            </a:br>
            <a:r>
              <a:rPr lang="ru-RU" dirty="0" smtClean="0">
                <a:latin typeface="+mn-lt"/>
              </a:rPr>
              <a:t/>
            </a:r>
            <a:br>
              <a:rPr lang="ru-RU" dirty="0" smtClean="0">
                <a:latin typeface="+mn-lt"/>
              </a:rPr>
            </a:br>
            <a:r>
              <a:rPr lang="ru-RU" dirty="0" smtClean="0">
                <a:latin typeface="+mn-lt"/>
              </a:rPr>
              <a:t/>
            </a:r>
            <a:br>
              <a:rPr lang="ru-RU" dirty="0" smtClean="0">
                <a:latin typeface="+mn-lt"/>
              </a:rPr>
            </a:br>
            <a:r>
              <a:rPr lang="ru-RU" dirty="0" smtClean="0">
                <a:latin typeface="+mn-lt"/>
              </a:rPr>
              <a:t/>
            </a:r>
            <a:br>
              <a:rPr lang="ru-RU" dirty="0" smtClean="0">
                <a:latin typeface="+mn-lt"/>
              </a:rPr>
            </a:br>
            <a:r>
              <a:rPr lang="ru-RU" dirty="0" smtClean="0">
                <a:latin typeface="+mn-lt"/>
              </a:rPr>
              <a:t/>
            </a:r>
            <a:br>
              <a:rPr lang="ru-RU" dirty="0" smtClean="0">
                <a:latin typeface="+mn-lt"/>
              </a:rPr>
            </a:br>
            <a:r>
              <a:rPr lang="ru-RU" dirty="0" smtClean="0">
                <a:latin typeface="+mn-lt"/>
              </a:rPr>
              <a:t/>
            </a:r>
            <a:br>
              <a:rPr lang="ru-RU" dirty="0" smtClean="0">
                <a:latin typeface="+mn-lt"/>
              </a:rPr>
            </a:br>
            <a:r>
              <a:rPr lang="ru-RU" dirty="0" smtClean="0">
                <a:latin typeface="+mn-lt"/>
              </a:rPr>
              <a:t/>
            </a:r>
            <a:br>
              <a:rPr lang="ru-RU" dirty="0" smtClean="0">
                <a:latin typeface="+mn-lt"/>
              </a:rPr>
            </a:br>
            <a:r>
              <a:rPr lang="ru-RU" dirty="0" smtClean="0">
                <a:latin typeface="+mn-lt"/>
              </a:rPr>
              <a:t/>
            </a:r>
            <a:br>
              <a:rPr lang="ru-RU" dirty="0" smtClean="0">
                <a:latin typeface="+mn-lt"/>
              </a:rPr>
            </a:br>
            <a:r>
              <a:rPr lang="ru-RU" dirty="0" smtClean="0">
                <a:latin typeface="+mn-lt"/>
              </a:rPr>
              <a:t/>
            </a:r>
            <a:br>
              <a:rPr lang="ru-RU" dirty="0" smtClean="0">
                <a:latin typeface="+mn-lt"/>
              </a:rPr>
            </a:br>
            <a:r>
              <a:rPr lang="ru-RU" dirty="0" smtClean="0">
                <a:latin typeface="+mn-lt"/>
              </a:rPr>
              <a:t/>
            </a:r>
            <a:br>
              <a:rPr lang="ru-RU" dirty="0" smtClean="0">
                <a:latin typeface="+mn-lt"/>
              </a:rPr>
            </a:br>
            <a:r>
              <a:rPr lang="ru-RU" dirty="0" smtClean="0">
                <a:latin typeface="+mn-lt"/>
              </a:rPr>
              <a:t/>
            </a:r>
            <a:br>
              <a:rPr lang="ru-RU" dirty="0" smtClean="0">
                <a:latin typeface="+mn-lt"/>
              </a:rPr>
            </a:br>
            <a:r>
              <a:rPr lang="ru-RU" dirty="0" smtClean="0">
                <a:latin typeface="+mn-lt"/>
              </a:rPr>
              <a:t/>
            </a:r>
            <a:br>
              <a:rPr lang="ru-RU" dirty="0" smtClean="0">
                <a:latin typeface="+mn-lt"/>
              </a:rPr>
            </a:br>
            <a:r>
              <a:rPr lang="ru-RU" dirty="0" smtClean="0">
                <a:latin typeface="+mn-lt"/>
              </a:rPr>
              <a:t/>
            </a:r>
            <a:br>
              <a:rPr lang="ru-RU" dirty="0" smtClean="0">
                <a:latin typeface="+mn-lt"/>
              </a:rPr>
            </a:br>
            <a:r>
              <a:rPr lang="ru-RU" dirty="0" smtClean="0">
                <a:latin typeface="+mn-lt"/>
              </a:rPr>
              <a:t/>
            </a:r>
            <a:br>
              <a:rPr lang="ru-RU" dirty="0" smtClean="0">
                <a:latin typeface="+mn-lt"/>
              </a:rPr>
            </a:br>
            <a:r>
              <a:rPr lang="ru-RU" dirty="0" smtClean="0">
                <a:latin typeface="+mn-lt"/>
              </a:rPr>
              <a:t/>
            </a:r>
            <a:br>
              <a:rPr lang="ru-RU" dirty="0" smtClean="0">
                <a:latin typeface="+mn-lt"/>
              </a:rPr>
            </a:br>
            <a:r>
              <a:rPr lang="ru-RU" dirty="0" smtClean="0">
                <a:latin typeface="+mn-lt"/>
              </a:rPr>
              <a:t/>
            </a:r>
            <a:br>
              <a:rPr lang="ru-RU" dirty="0" smtClean="0">
                <a:latin typeface="+mn-lt"/>
              </a:rPr>
            </a:br>
            <a:r>
              <a:rPr lang="ru-RU" dirty="0" smtClean="0">
                <a:latin typeface="+mn-lt"/>
              </a:rPr>
              <a:t/>
            </a:r>
            <a:br>
              <a:rPr lang="ru-RU" dirty="0" smtClean="0">
                <a:latin typeface="+mn-lt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Дипломная работа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МОДЕЛИРОВАНИЕ КОСМИЧЕСКОГО ДЕТЕКТОРА ТУС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2200" dirty="0" smtClean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«Трековая установка»</a:t>
            </a:r>
            <a:r>
              <a:rPr lang="ru-RU" sz="4400" dirty="0" smtClean="0">
                <a:solidFill>
                  <a:schemeClr val="bg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4400" dirty="0" smtClean="0">
                <a:solidFill>
                  <a:schemeClr val="bg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85852" y="3143248"/>
            <a:ext cx="6400800" cy="2824170"/>
          </a:xfrm>
        </p:spPr>
        <p:txBody>
          <a:bodyPr>
            <a:normAutofit/>
          </a:bodyPr>
          <a:lstStyle/>
          <a:p>
            <a:pPr algn="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Выполнила студентка 6 курса</a:t>
            </a:r>
          </a:p>
          <a:p>
            <a:pPr algn="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кафедры физики элементарных частиц</a:t>
            </a:r>
          </a:p>
          <a:p>
            <a:pPr algn="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МГУ им. М. В. Ломоносова</a:t>
            </a:r>
          </a:p>
          <a:p>
            <a:pPr algn="r"/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Бакина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О. В.</a:t>
            </a:r>
          </a:p>
          <a:p>
            <a:pPr algn="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Научный руководитель:</a:t>
            </a:r>
          </a:p>
          <a:p>
            <a:pPr algn="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старший научный сотрудник</a:t>
            </a:r>
          </a:p>
          <a:p>
            <a:pPr algn="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Ткачёв Л. Г.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Космические лучи предельно высоких энергий (КЛПВЭ/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UHECR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), Реликтовое микроволновое излучение (РМИ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/CMB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 Эффект </a:t>
            </a:r>
            <a:r>
              <a:rPr lang="ru-RU" sz="2400" b="1" dirty="0" err="1" smtClean="0">
                <a:latin typeface="Times New Roman"/>
                <a:ea typeface="Calibri"/>
              </a:rPr>
              <a:t>Г.Т.Зацепина</a:t>
            </a:r>
            <a:r>
              <a:rPr lang="ru-RU" sz="2400" b="1" dirty="0" smtClean="0">
                <a:latin typeface="Times New Roman"/>
                <a:ea typeface="Calibri"/>
              </a:rPr>
              <a:t>, В.А.Кузьмина,  </a:t>
            </a:r>
            <a:r>
              <a:rPr lang="ru-RU" sz="2400" b="1" dirty="0" err="1" smtClean="0">
                <a:latin typeface="Times New Roman"/>
                <a:ea typeface="Calibri"/>
              </a:rPr>
              <a:t>К.Грейзена</a:t>
            </a:r>
            <a:r>
              <a:rPr lang="ru-RU" sz="2400" b="1" dirty="0" smtClean="0">
                <a:latin typeface="Times New Roman"/>
                <a:ea typeface="Calibri"/>
              </a:rPr>
              <a:t> (</a:t>
            </a:r>
            <a:r>
              <a:rPr lang="ru-RU" sz="2400" b="1" dirty="0" err="1" smtClean="0">
                <a:latin typeface="Times New Roman"/>
                <a:ea typeface="Calibri"/>
              </a:rPr>
              <a:t>ГЗК-обрезание</a:t>
            </a:r>
            <a:r>
              <a:rPr lang="ru-RU" sz="2400" b="1" dirty="0" smtClean="0">
                <a:latin typeface="Times New Roman"/>
                <a:ea typeface="Calibri"/>
              </a:rPr>
              <a:t>)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2071678"/>
            <a:ext cx="7498080" cy="417672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Рождение </a:t>
            </a:r>
            <a:r>
              <a:rPr lang="ru-RU" sz="2000" dirty="0" smtClean="0">
                <a:latin typeface="Times New Roman"/>
                <a:ea typeface="Calibri"/>
              </a:rPr>
              <a:t>Δ(1232)-изобары в </a:t>
            </a:r>
            <a:r>
              <a:rPr lang="ru-RU" sz="2000" dirty="0" err="1" smtClean="0">
                <a:latin typeface="Times New Roman"/>
                <a:ea typeface="Calibri"/>
              </a:rPr>
              <a:t>γр-реакции </a:t>
            </a:r>
            <a:r>
              <a:rPr lang="ru-RU" sz="2000" dirty="0" smtClean="0">
                <a:latin typeface="Times New Roman"/>
                <a:ea typeface="Calibri"/>
              </a:rPr>
              <a:t>при энергии протона </a:t>
            </a:r>
            <a:endParaRPr lang="en-US" sz="2000" dirty="0" smtClean="0">
              <a:latin typeface="Times New Roman"/>
              <a:ea typeface="Calibri"/>
            </a:endParaRPr>
          </a:p>
          <a:p>
            <a:pPr>
              <a:buNone/>
            </a:pPr>
            <a:r>
              <a:rPr lang="en-US" sz="2000" dirty="0" smtClean="0">
                <a:latin typeface="Times New Roman"/>
                <a:ea typeface="Calibri"/>
              </a:rPr>
              <a:t>&gt;</a:t>
            </a:r>
            <a:r>
              <a:rPr lang="ru-RU" sz="2000" dirty="0" smtClean="0">
                <a:latin typeface="Times New Roman"/>
                <a:ea typeface="Calibri"/>
              </a:rPr>
              <a:t>4*10</a:t>
            </a:r>
            <a:r>
              <a:rPr lang="ru-RU" sz="2000" baseline="30000" dirty="0" smtClean="0">
                <a:latin typeface="Times New Roman"/>
                <a:ea typeface="Calibri"/>
              </a:rPr>
              <a:t>19</a:t>
            </a:r>
            <a:r>
              <a:rPr lang="ru-RU" sz="2000" dirty="0" smtClean="0">
                <a:latin typeface="Times New Roman"/>
                <a:ea typeface="Calibri"/>
              </a:rPr>
              <a:t> эВ </a:t>
            </a:r>
            <a:r>
              <a:rPr lang="en-US" sz="2000" dirty="0" smtClean="0">
                <a:latin typeface="Times New Roman"/>
                <a:ea typeface="Calibri"/>
              </a:rPr>
              <a:t> </a:t>
            </a:r>
            <a:r>
              <a:rPr lang="ru-RU" sz="2000" dirty="0" smtClean="0">
                <a:latin typeface="Times New Roman"/>
                <a:ea typeface="Calibri"/>
              </a:rPr>
              <a:t> и энергии реликтовых фотонов ≈10</a:t>
            </a:r>
            <a:r>
              <a:rPr lang="ru-RU" sz="2000" baseline="30000" dirty="0" smtClean="0">
                <a:latin typeface="Times New Roman"/>
                <a:ea typeface="Calibri"/>
              </a:rPr>
              <a:t>-4</a:t>
            </a:r>
            <a:r>
              <a:rPr lang="ru-RU" sz="2000" dirty="0" smtClean="0">
                <a:latin typeface="Times New Roman"/>
                <a:ea typeface="Calibri"/>
              </a:rPr>
              <a:t> эВ приводит к          </a:t>
            </a:r>
          </a:p>
          <a:p>
            <a:pPr>
              <a:buNone/>
            </a:pPr>
            <a:r>
              <a:rPr lang="ru-RU" sz="2000" dirty="0" smtClean="0">
                <a:latin typeface="Times New Roman"/>
                <a:ea typeface="Calibri"/>
              </a:rPr>
              <a:t>быстрой потере энергии протоном при распространении в </a:t>
            </a:r>
          </a:p>
          <a:p>
            <a:pPr>
              <a:buNone/>
            </a:pPr>
            <a:r>
              <a:rPr lang="ru-RU" sz="2000" dirty="0" smtClean="0">
                <a:latin typeface="Times New Roman"/>
                <a:ea typeface="Calibri"/>
              </a:rPr>
              <a:t>межзвёздной среде (</a:t>
            </a:r>
            <a:r>
              <a:rPr lang="ru-RU" sz="2000" dirty="0" smtClean="0">
                <a:latin typeface="Times New Roman" pitchFamily="18" charset="0"/>
                <a:ea typeface="MS Mincho"/>
                <a:cs typeface="Times New Roman" pitchFamily="18" charset="0"/>
              </a:rPr>
              <a:t>средний свободный пробег </a:t>
            </a:r>
            <a:r>
              <a:rPr lang="ru-RU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≈50 </a:t>
            </a:r>
            <a:r>
              <a:rPr lang="ru-RU" sz="2000" dirty="0" err="1" smtClean="0">
                <a:latin typeface="Times New Roman" pitchFamily="18" charset="0"/>
                <a:ea typeface="Calibri"/>
                <a:cs typeface="Times New Roman" pitchFamily="18" charset="0"/>
              </a:rPr>
              <a:t>Мрс</a:t>
            </a:r>
            <a:r>
              <a:rPr lang="ru-RU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 )</a:t>
            </a:r>
            <a:r>
              <a:rPr lang="ru-RU" sz="2000" dirty="0" smtClean="0">
                <a:latin typeface="Times New Roman"/>
                <a:ea typeface="Calibri"/>
              </a:rPr>
              <a:t>.  Но</a:t>
            </a:r>
          </a:p>
          <a:p>
            <a:pPr>
              <a:buNone/>
            </a:pPr>
            <a:endParaRPr lang="ru-RU" sz="2000" dirty="0" smtClean="0">
              <a:latin typeface="Times New Roman"/>
              <a:ea typeface="Calibri"/>
            </a:endParaRPr>
          </a:p>
          <a:p>
            <a:r>
              <a:rPr lang="ru-RU" sz="2000" dirty="0" smtClean="0">
                <a:latin typeface="Times New Roman"/>
                <a:ea typeface="Calibri"/>
              </a:rPr>
              <a:t> </a:t>
            </a:r>
            <a:r>
              <a:rPr lang="ru-RU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число источников в пределах 100 </a:t>
            </a:r>
            <a:r>
              <a:rPr lang="ru-RU" sz="2000" dirty="0" err="1" smtClean="0">
                <a:latin typeface="Times New Roman" pitchFamily="18" charset="0"/>
                <a:ea typeface="Calibri"/>
                <a:cs typeface="Times New Roman" pitchFamily="18" charset="0"/>
              </a:rPr>
              <a:t>Мрс</a:t>
            </a:r>
            <a:r>
              <a:rPr lang="ru-RU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 лимитировано;</a:t>
            </a:r>
          </a:p>
          <a:p>
            <a:r>
              <a:rPr lang="ru-RU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величины межгалактических магнитных полей недостаточно, чтобы сильно искривить траекторию КЛПВЭ протона;</a:t>
            </a:r>
          </a:p>
          <a:p>
            <a:r>
              <a:rPr lang="ru-RU" sz="2000" dirty="0" smtClean="0">
                <a:latin typeface="Times New Roman"/>
                <a:ea typeface="Calibri"/>
              </a:rPr>
              <a:t>набранная в течение многолетних наблюдений статистика не превышает сотни событий, причем данные разных экспериментов неудовлетворительно согласуются между собой.</a:t>
            </a:r>
            <a:r>
              <a:rPr lang="ru-RU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</a:p>
          <a:p>
            <a:pPr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43985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Результаты измерения спектра КЛ, полученные на сегодняшний день на многих наземных и космических установках в течение многолетних исследований.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Рисунок 1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428860" y="1785926"/>
            <a:ext cx="5646521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 smtClean="0">
                <a:latin typeface="Times New Roman"/>
                <a:ea typeface="Calibri"/>
              </a:rPr>
              <a:t>Нерешённые проблемы исследования КЛПВЭ</a:t>
            </a:r>
            <a:r>
              <a:rPr lang="en-US" sz="2400" b="1" dirty="0" smtClean="0">
                <a:latin typeface="Times New Roman"/>
                <a:ea typeface="Calibri"/>
              </a:rPr>
              <a:t> </a:t>
            </a:r>
            <a:r>
              <a:rPr lang="ru-RU" sz="2400" b="1" dirty="0" smtClean="0">
                <a:latin typeface="Times New Roman"/>
                <a:ea typeface="Calibri"/>
              </a:rPr>
              <a:t>современными наземными установками  </a:t>
            </a:r>
            <a:r>
              <a:rPr lang="en-US" sz="2400" b="1" dirty="0" smtClean="0">
                <a:latin typeface="Times New Roman"/>
                <a:ea typeface="Calibri"/>
              </a:rPr>
              <a:t>Auger</a:t>
            </a:r>
            <a:r>
              <a:rPr lang="ru-RU" sz="2400" b="1" dirty="0" smtClean="0">
                <a:latin typeface="Times New Roman"/>
                <a:ea typeface="Calibri"/>
              </a:rPr>
              <a:t> (Аргентина) и </a:t>
            </a:r>
            <a:r>
              <a:rPr lang="en-US" sz="2400" b="1" dirty="0" smtClean="0">
                <a:latin typeface="Times New Roman"/>
                <a:ea typeface="Calibri"/>
              </a:rPr>
              <a:t>T</a:t>
            </a:r>
            <a:r>
              <a:rPr lang="ru-RU" sz="2400" b="1" dirty="0" err="1" smtClean="0">
                <a:latin typeface="Times New Roman"/>
                <a:ea typeface="Calibri"/>
              </a:rPr>
              <a:t>elescop</a:t>
            </a:r>
            <a:r>
              <a:rPr lang="ru-RU" sz="2400" b="1" dirty="0" smtClean="0">
                <a:latin typeface="Times New Roman"/>
                <a:ea typeface="Calibri"/>
              </a:rPr>
              <a:t> </a:t>
            </a:r>
            <a:r>
              <a:rPr lang="en-US" sz="2400" b="1" dirty="0" smtClean="0">
                <a:latin typeface="Times New Roman"/>
                <a:ea typeface="Calibri"/>
              </a:rPr>
              <a:t>Array</a:t>
            </a:r>
            <a:r>
              <a:rPr lang="ru-RU" sz="2400" b="1" dirty="0" smtClean="0">
                <a:latin typeface="Times New Roman"/>
                <a:ea typeface="Calibri"/>
              </a:rPr>
              <a:t> (</a:t>
            </a:r>
            <a:r>
              <a:rPr lang="en-US" sz="2400" b="1" dirty="0" smtClean="0">
                <a:latin typeface="Times New Roman"/>
                <a:ea typeface="Calibri"/>
              </a:rPr>
              <a:t>TA, </a:t>
            </a:r>
            <a:r>
              <a:rPr lang="ru-RU" sz="2400" b="1" dirty="0" smtClean="0">
                <a:latin typeface="Times New Roman"/>
                <a:ea typeface="Calibri"/>
              </a:rPr>
              <a:t>США)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Массовый состав спектра: из данных </a:t>
            </a:r>
            <a:r>
              <a:rPr lang="ru-RU" sz="2000" dirty="0" err="1" smtClean="0">
                <a:latin typeface="Times New Roman"/>
                <a:ea typeface="Calibri"/>
                <a:cs typeface="Times New Roman"/>
              </a:rPr>
              <a:t>Auger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 следует утяжеление спектра с ростом энергии вплоть до ядер железа, в то время как данные </a:t>
            </a:r>
            <a:r>
              <a:rPr lang="en-US" sz="2000" dirty="0" smtClean="0">
                <a:latin typeface="Times New Roman"/>
                <a:ea typeface="Calibri"/>
                <a:cs typeface="Times New Roman"/>
              </a:rPr>
              <a:t>TA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 соответствуют протонному составу;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dirty="0" err="1" smtClean="0">
                <a:latin typeface="Times New Roman" pitchFamily="18" charset="0"/>
                <a:ea typeface="Calibri"/>
                <a:cs typeface="Times New Roman" pitchFamily="18" charset="0"/>
              </a:rPr>
              <a:t>Auger</a:t>
            </a:r>
            <a:r>
              <a:rPr lang="ru-RU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 видят анизотропию и даже обсуждают возможную корреляцию с АГН – активными ядрами галактик, в данных </a:t>
            </a:r>
            <a:r>
              <a:rPr lang="en-US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TA</a:t>
            </a:r>
            <a:r>
              <a:rPr lang="ru-RU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 такой анизотропии и корреляции не видят;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dirty="0" smtClean="0">
                <a:latin typeface="Times New Roman"/>
                <a:ea typeface="Calibri"/>
              </a:rPr>
              <a:t>Статистика в области 10</a:t>
            </a:r>
            <a:r>
              <a:rPr lang="ru-RU" sz="2000" baseline="30000" dirty="0" smtClean="0">
                <a:latin typeface="Times New Roman"/>
                <a:ea typeface="Calibri"/>
              </a:rPr>
              <a:t>20</a:t>
            </a:r>
            <a:r>
              <a:rPr lang="ru-RU" sz="2000" dirty="0" smtClean="0">
                <a:latin typeface="Times New Roman"/>
                <a:ea typeface="Calibri"/>
              </a:rPr>
              <a:t> эВ и выше ещё очень мала;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dirty="0" smtClean="0">
                <a:latin typeface="Times New Roman"/>
                <a:ea typeface="Calibri"/>
              </a:rPr>
              <a:t> Систематические погрешности при измерении энергии первичной частицы велики (более 20% экспериментах </a:t>
            </a:r>
            <a:r>
              <a:rPr lang="ru-RU" sz="2000" dirty="0" err="1" smtClean="0">
                <a:latin typeface="Times New Roman"/>
                <a:ea typeface="Calibri"/>
              </a:rPr>
              <a:t>Auger</a:t>
            </a:r>
            <a:r>
              <a:rPr lang="ru-RU" sz="2000" dirty="0" smtClean="0">
                <a:latin typeface="Times New Roman"/>
                <a:ea typeface="Calibri"/>
              </a:rPr>
              <a:t> и TA ).</a:t>
            </a:r>
            <a:endParaRPr lang="ru-RU" sz="2000" dirty="0" smtClean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spc="-5" dirty="0" smtClean="0">
                <a:solidFill>
                  <a:srgbClr val="000000"/>
                </a:solidFill>
                <a:latin typeface="Times New Roman"/>
                <a:ea typeface="Times New Roman"/>
              </a:rPr>
              <a:t>Общий вид  и параметры детектора ТУС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Общий вид детектора ТУС на спутнике «Михайло Ломоносов».pn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643042" y="2428868"/>
            <a:ext cx="3643338" cy="3163252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86314" y="1357298"/>
            <a:ext cx="4147374" cy="4830142"/>
          </a:xfrm>
        </p:spPr>
        <p:txBody>
          <a:bodyPr>
            <a:normAutofit fontScale="77500" lnSpcReduction="20000"/>
          </a:bodyPr>
          <a:lstStyle/>
          <a:p>
            <a:r>
              <a:rPr lang="ru-RU" sz="2400" dirty="0" smtClean="0">
                <a:latin typeface="Times New Roman" pitchFamily="18" charset="0"/>
                <a:ea typeface="Calibri"/>
                <a:cs typeface="Times New Roman" pitchFamily="18" charset="0"/>
              </a:rPr>
              <a:t>составное зеркало-концентратор (СЗК) Френеля площадью ~1.8 м</a:t>
            </a:r>
            <a:r>
              <a:rPr lang="ru-RU" sz="2400" baseline="30000" dirty="0" smtClean="0">
                <a:latin typeface="Times New Roman" pitchFamily="18" charset="0"/>
                <a:ea typeface="Calibri"/>
                <a:cs typeface="Times New Roman" pitchFamily="18" charset="0"/>
              </a:rPr>
              <a:t>2 </a:t>
            </a:r>
          </a:p>
          <a:p>
            <a:r>
              <a:rPr lang="ru-RU" sz="2400" dirty="0" smtClean="0">
                <a:latin typeface="Times New Roman" pitchFamily="18" charset="0"/>
                <a:ea typeface="Calibri"/>
                <a:cs typeface="Times New Roman" pitchFamily="18" charset="0"/>
              </a:rPr>
              <a:t>электронный блок фотоприемника (ЭБФ) в фокусе СЗК - 16х16 матрица ФЭУ диаметром  ~13 мм и чувствительных к излучению ШАЛ в области 300-400 нм;</a:t>
            </a:r>
          </a:p>
          <a:p>
            <a:r>
              <a:rPr lang="ru-RU" sz="2400" dirty="0" smtClean="0">
                <a:latin typeface="Times New Roman" pitchFamily="18" charset="0"/>
                <a:ea typeface="Calibri"/>
                <a:cs typeface="Times New Roman" pitchFamily="18" charset="0"/>
              </a:rPr>
              <a:t>поле зрения оптической системы  </a:t>
            </a:r>
            <a:r>
              <a:rPr lang="en-US" sz="2400" dirty="0" err="1" smtClean="0">
                <a:latin typeface="Times New Roman" pitchFamily="18" charset="0"/>
                <a:ea typeface="Calibri"/>
                <a:cs typeface="Times New Roman" pitchFamily="18" charset="0"/>
              </a:rPr>
              <a:t>FoV</a:t>
            </a:r>
            <a:r>
              <a:rPr lang="ru-RU" sz="2400" dirty="0" smtClean="0">
                <a:latin typeface="Times New Roman" pitchFamily="18" charset="0"/>
                <a:ea typeface="Calibri"/>
                <a:cs typeface="Times New Roman" pitchFamily="18" charset="0"/>
              </a:rPr>
              <a:t> = ±4.5</a:t>
            </a:r>
            <a:r>
              <a:rPr lang="ru-RU" sz="2400" baseline="30000" dirty="0" smtClean="0">
                <a:latin typeface="Times New Roman" pitchFamily="18" charset="0"/>
                <a:ea typeface="Calibri"/>
                <a:cs typeface="Times New Roman" pitchFamily="18" charset="0"/>
              </a:rPr>
              <a:t>о </a:t>
            </a:r>
            <a:r>
              <a:rPr lang="ru-RU" sz="2400" dirty="0" smtClean="0">
                <a:latin typeface="Times New Roman" pitchFamily="18" charset="0"/>
                <a:ea typeface="Calibri"/>
                <a:cs typeface="Times New Roman" pitchFamily="18" charset="0"/>
              </a:rPr>
              <a:t> соответствует обзору  участка атмосферы площадью ~80х80 км</a:t>
            </a:r>
            <a:r>
              <a:rPr lang="ru-RU" sz="2400" baseline="30000" dirty="0" smtClean="0">
                <a:latin typeface="Times New Roman" pitchFamily="18" charset="0"/>
                <a:ea typeface="Calibri"/>
                <a:cs typeface="Times New Roman" pitchFamily="18" charset="0"/>
              </a:rPr>
              <a:t>2</a:t>
            </a:r>
            <a:r>
              <a:rPr lang="ru-RU" sz="2400" dirty="0" smtClean="0">
                <a:latin typeface="Times New Roman" pitchFamily="18" charset="0"/>
                <a:ea typeface="Calibri"/>
                <a:cs typeface="Times New Roman" pitchFamily="18" charset="0"/>
              </a:rPr>
              <a:t> ;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dirty="0" smtClean="0">
                <a:latin typeface="Times New Roman" pitchFamily="18" charset="0"/>
                <a:ea typeface="Calibri"/>
                <a:cs typeface="Times New Roman" pitchFamily="18" charset="0"/>
              </a:rPr>
              <a:t>основной регистрируемый сигнал от ШАЛ:  изотропный поток флуоресцентных фотонов,  а также  отраженный от поверхности Земли или облаков </a:t>
            </a:r>
            <a:r>
              <a:rPr lang="ru-RU" sz="2400" dirty="0" err="1" smtClean="0">
                <a:latin typeface="Times New Roman" pitchFamily="18" charset="0"/>
                <a:ea typeface="Calibri"/>
                <a:cs typeface="Times New Roman" pitchFamily="18" charset="0"/>
              </a:rPr>
              <a:t>черенковский</a:t>
            </a:r>
            <a:r>
              <a:rPr lang="ru-RU" sz="2400" dirty="0" smtClean="0">
                <a:latin typeface="Times New Roman" pitchFamily="18" charset="0"/>
                <a:ea typeface="Calibri"/>
                <a:cs typeface="Times New Roman" pitchFamily="18" charset="0"/>
              </a:rPr>
              <a:t> свет.</a:t>
            </a:r>
            <a:endParaRPr lang="ru-RU" sz="2400" baseline="30000" dirty="0" smtClean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endParaRPr lang="ru-RU" sz="2000" baseline="30000" dirty="0" smtClean="0">
              <a:latin typeface="Times New Roman"/>
              <a:ea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7901014" cy="1162050"/>
          </a:xfrm>
        </p:spPr>
        <p:txBody>
          <a:bodyPr>
            <a:normAutofit/>
          </a:bodyPr>
          <a:lstStyle/>
          <a:p>
            <a:r>
              <a:rPr lang="ru-RU" sz="2400" spc="-5" dirty="0" smtClean="0">
                <a:solidFill>
                  <a:srgbClr val="000000"/>
                </a:solidFill>
                <a:latin typeface="Times New Roman"/>
                <a:ea typeface="Times New Roman"/>
              </a:rPr>
              <a:t>Блок фотоприёмника детектора ТУС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8258204" cy="1450532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rgbClr val="000000"/>
                </a:solidFill>
                <a:latin typeface="Times New Roman"/>
                <a:ea typeface="Calibri"/>
              </a:rPr>
              <a:t>1 </a:t>
            </a:r>
            <a:r>
              <a:rPr lang="ru-RU" sz="2000" dirty="0" smtClean="0">
                <a:latin typeface="Times New Roman"/>
                <a:ea typeface="Calibri"/>
              </a:rPr>
              <a:t>–</a:t>
            </a: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Calibri"/>
              </a:rPr>
              <a:t> </a:t>
            </a:r>
            <a:r>
              <a:rPr lang="ru-RU" sz="2000" dirty="0" err="1" smtClean="0">
                <a:solidFill>
                  <a:srgbClr val="000000"/>
                </a:solidFill>
                <a:latin typeface="Times New Roman"/>
                <a:ea typeface="Calibri"/>
              </a:rPr>
              <a:t>световод</a:t>
            </a: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Calibri"/>
              </a:rPr>
              <a:t>, 2 </a:t>
            </a:r>
            <a:r>
              <a:rPr lang="ru-RU" sz="2000" dirty="0" smtClean="0">
                <a:latin typeface="Times New Roman"/>
                <a:ea typeface="Calibri"/>
              </a:rPr>
              <a:t>–</a:t>
            </a: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Calibri"/>
              </a:rPr>
              <a:t> ФЭУ, 3 </a:t>
            </a:r>
            <a:r>
              <a:rPr lang="ru-RU" sz="2000" dirty="0" smtClean="0">
                <a:latin typeface="Times New Roman"/>
                <a:ea typeface="Calibri"/>
              </a:rPr>
              <a:t>–</a:t>
            </a: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Calibri"/>
              </a:rPr>
              <a:t> кластер фотоэлектронных умножителей на печатной плате, 4 </a:t>
            </a:r>
            <a:r>
              <a:rPr lang="ru-RU" sz="2000" dirty="0" smtClean="0">
                <a:latin typeface="Times New Roman"/>
                <a:ea typeface="Calibri"/>
              </a:rPr>
              <a:t>–</a:t>
            </a: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Calibri"/>
              </a:rPr>
              <a:t> печатная плата кластера с электроникой, 5 </a:t>
            </a:r>
            <a:r>
              <a:rPr lang="ru-RU" sz="2000" dirty="0" smtClean="0">
                <a:latin typeface="Times New Roman"/>
                <a:ea typeface="Calibri"/>
              </a:rPr>
              <a:t>–</a:t>
            </a: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Calibri"/>
              </a:rPr>
              <a:t> материнская плата блока фотоприёмника с электроникой управления, 6 </a:t>
            </a:r>
            <a:r>
              <a:rPr lang="ru-RU" sz="2000" dirty="0" smtClean="0">
                <a:latin typeface="Times New Roman"/>
                <a:ea typeface="Calibri"/>
              </a:rPr>
              <a:t>–</a:t>
            </a: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Calibri"/>
              </a:rPr>
              <a:t> блок фотоприёмника, 7 </a:t>
            </a:r>
            <a:r>
              <a:rPr lang="ru-RU" sz="2000" dirty="0" smtClean="0">
                <a:latin typeface="Times New Roman"/>
                <a:ea typeface="Calibri"/>
              </a:rPr>
              <a:t>–</a:t>
            </a: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Calibri"/>
              </a:rPr>
              <a:t> коллиматор</a:t>
            </a:r>
            <a:endParaRPr lang="ru-RU" sz="2000" dirty="0"/>
          </a:p>
        </p:txBody>
      </p:sp>
      <p:pic>
        <p:nvPicPr>
          <p:cNvPr id="5" name="Содержимое 4" descr="Блок фотоприёмника детектора ТУС.pn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033764" y="2928938"/>
            <a:ext cx="5000272" cy="31972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8329642" cy="1162050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Times New Roman"/>
                <a:ea typeface="Calibri"/>
              </a:rPr>
              <a:t>моделирование работы электроники фотодетектора ТУС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8258204" cy="1236218"/>
          </a:xfrm>
        </p:spPr>
        <p:txBody>
          <a:bodyPr>
            <a:normAutofit fontScale="85000" lnSpcReduction="10000"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Пример «идеального» (</a:t>
            </a:r>
            <a:r>
              <a:rPr lang="ru-RU" sz="2000" dirty="0" smtClean="0">
                <a:latin typeface="Times New Roman"/>
                <a:ea typeface="Calibri"/>
              </a:rPr>
              <a:t>без фоновых фотонов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 ШАЛ с энергией E=1.06*10</a:t>
            </a:r>
            <a:r>
              <a:rPr lang="ru-RU" sz="2000" baseline="30000" dirty="0" smtClean="0"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eV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углами падения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=78</a:t>
            </a:r>
            <a:r>
              <a:rPr lang="en-US" sz="2000" baseline="30000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φ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=304</a:t>
            </a:r>
            <a:r>
              <a:rPr lang="en-US" sz="2000" baseline="30000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smtClean="0">
                <a:latin typeface="Times New Roman"/>
                <a:ea typeface="Calibri"/>
              </a:rPr>
              <a:t>полученного по программе ESAF для последующего моделирования его регистрации фотодетектором ТУС.</a:t>
            </a:r>
          </a:p>
          <a:p>
            <a:r>
              <a:rPr lang="ru-RU" sz="2000" dirty="0" smtClean="0">
                <a:latin typeface="Times New Roman"/>
                <a:ea typeface="Calibri"/>
              </a:rPr>
              <a:t> </a:t>
            </a:r>
            <a:r>
              <a:rPr lang="ru-RU" sz="1600" dirty="0" smtClean="0">
                <a:latin typeface="Times New Roman"/>
                <a:ea typeface="Calibri"/>
              </a:rPr>
              <a:t>(Вверху – суммарное распределение фотонов на фотокатодах ЭБФ, внизу – распределение по каналам с квантовой эффективностью ФЭУ равной 0.21)</a:t>
            </a:r>
            <a:endParaRPr lang="ru-RU" sz="1600" baseline="30000" dirty="0" smtClean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endParaRPr lang="ru-RU" sz="2000" baseline="30000" dirty="0" smtClean="0">
              <a:latin typeface="Times New Roman"/>
              <a:ea typeface="Calibri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60369" y="2643182"/>
            <a:ext cx="4484335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2511420"/>
          </a:xfrm>
        </p:spPr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 smtClean="0">
                <a:latin typeface="Times New Roman"/>
                <a:ea typeface="Calibri"/>
              </a:rPr>
              <a:t>Распределения фоновых и ШАЛ фотонов на последовательных кадрах  по 16 тактов для предыдущего события на плоскости фотодетектора для минимального фонового потока ~ 50000 фот/кадр</a:t>
            </a:r>
            <a:r>
              <a:rPr lang="ru-RU" sz="2400" dirty="0" smtClean="0">
                <a:latin typeface="Times New Roman"/>
                <a:ea typeface="Calibri"/>
              </a:rPr>
              <a:t/>
            </a:r>
            <a:br>
              <a:rPr lang="ru-RU" sz="2400" dirty="0" smtClean="0">
                <a:latin typeface="Times New Roman"/>
                <a:ea typeface="Calibri"/>
              </a:rPr>
            </a:br>
            <a:r>
              <a:rPr lang="ru-RU" sz="2400" dirty="0" smtClean="0">
                <a:latin typeface="Times New Roman"/>
                <a:ea typeface="Calibri"/>
                <a:cs typeface="Times New Roman"/>
              </a:rPr>
              <a:t> (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Вид распределений  не зависит от того, одинаковые или нет  коэффициенты  усиления имеют ФЭУ =</a:t>
            </a:r>
            <a:r>
              <a:rPr lang="en-US" sz="2000" dirty="0" smtClean="0">
                <a:latin typeface="Times New Roman"/>
                <a:ea typeface="Calibri"/>
                <a:cs typeface="Times New Roman"/>
              </a:rPr>
              <a:t>&gt; 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даже для идеального случая выделение полезного сигнала является непростой задачей.)</a:t>
            </a:r>
            <a:r>
              <a:rPr lang="ru-RU" sz="2000" dirty="0" smtClean="0">
                <a:latin typeface="Calibri"/>
                <a:ea typeface="Calibri"/>
                <a:cs typeface="Times New Roman"/>
              </a:rPr>
              <a:t/>
            </a:r>
            <a:br>
              <a:rPr lang="ru-RU" sz="2000" dirty="0" smtClean="0">
                <a:latin typeface="Calibri"/>
                <a:ea typeface="Calibri"/>
                <a:cs typeface="Times New Roman"/>
              </a:rPr>
            </a:b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frames_50935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143240" y="2791336"/>
            <a:ext cx="4094668" cy="3533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368412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>
                <a:solidFill>
                  <a:srgbClr val="4F271C">
                    <a:satMod val="130000"/>
                  </a:srgbClr>
                </a:solidFill>
                <a:latin typeface="Times New Roman"/>
                <a:ea typeface="Calibri"/>
              </a:rPr>
              <a:t>Пример зависимостей анодного тока для 16 кластеров ЭБФ в выделенных 9-х пикселях каждого кластера от времени в течение прохождения фотонов ШАЛ через аппаратуру ТУС</a:t>
            </a:r>
            <a:endParaRPr lang="ru-RU" dirty="0"/>
          </a:p>
        </p:txBody>
      </p:sp>
      <p:pic>
        <p:nvPicPr>
          <p:cNvPr id="22530" name="Picture 2" descr="pixel_EAS_BGmin_ev50935_i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557604" y="1714500"/>
            <a:ext cx="5254341" cy="453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 smtClean="0">
                <a:latin typeface="Times New Roman"/>
                <a:ea typeface="Calibri"/>
              </a:rPr>
              <a:t>Зависимость скользящих сумм в 9-м пикселе каждого  кластера от времени при минимальном фоне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554" name="Picture 2" descr="SSumm_px9r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403065" y="1447800"/>
            <a:ext cx="5563419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296974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>
                <a:latin typeface="Times New Roman"/>
                <a:ea typeface="Calibri"/>
              </a:rPr>
              <a:t>Изменение временной зависимости скользящих сумм с увеличение фонового потока в 2 раза</a:t>
            </a:r>
            <a:br>
              <a:rPr lang="ru-RU" sz="2400" b="1" dirty="0" smtClean="0">
                <a:latin typeface="Times New Roman"/>
                <a:ea typeface="Calibri"/>
              </a:rPr>
            </a:br>
            <a:r>
              <a:rPr lang="ru-RU" sz="1800" dirty="0" smtClean="0">
                <a:latin typeface="Times New Roman"/>
                <a:ea typeface="Calibri"/>
              </a:rPr>
              <a:t>(</a:t>
            </a:r>
            <a:r>
              <a:rPr lang="ru-RU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астет как среднее значение скользящих сумм, так и их флуктуации во времени</a:t>
            </a:r>
            <a:r>
              <a:rPr lang="ru-RU" sz="1800" dirty="0" smtClean="0"/>
              <a:t>.)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5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549554" y="1714500"/>
            <a:ext cx="5270441" cy="453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latin typeface="Times New Roman"/>
                <a:ea typeface="Calibri"/>
              </a:rPr>
              <a:t>Задание порога для скользящих  сумм </a:t>
            </a:r>
            <a:endParaRPr lang="ru-RU" sz="2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>
                <a:latin typeface="Times New Roman"/>
                <a:ea typeface="Calibri"/>
              </a:rPr>
              <a:t>Из распределений по скользящим суммам для каждого кластера при фиксированном фоне:</a:t>
            </a:r>
          </a:p>
          <a:p>
            <a:r>
              <a:rPr lang="ru-RU" dirty="0" smtClean="0">
                <a:latin typeface="Times New Roman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/>
                <a:ea typeface="Calibri"/>
              </a:rPr>
              <a:t>&lt;</a:t>
            </a:r>
            <a:r>
              <a:rPr lang="ru-RU" dirty="0" err="1" smtClean="0">
                <a:latin typeface="Times New Roman"/>
                <a:ea typeface="Calibri"/>
              </a:rPr>
              <a:t>SS</a:t>
            </a:r>
            <a:r>
              <a:rPr lang="ru-RU" baseline="-25000" dirty="0" err="1" smtClean="0">
                <a:latin typeface="Times New Roman"/>
                <a:ea typeface="Calibri"/>
              </a:rPr>
              <a:t>i</a:t>
            </a:r>
            <a:r>
              <a:rPr lang="ru-RU" dirty="0" smtClean="0">
                <a:latin typeface="Times New Roman"/>
                <a:ea typeface="Calibri"/>
              </a:rPr>
              <a:t>&gt; = &lt;SS</a:t>
            </a:r>
            <a:r>
              <a:rPr lang="en-US" baseline="-25000" dirty="0" smtClean="0">
                <a:latin typeface="Times New Roman"/>
                <a:ea typeface="Calibri"/>
              </a:rPr>
              <a:t>r</a:t>
            </a:r>
            <a:r>
              <a:rPr lang="ru-RU" dirty="0" smtClean="0">
                <a:latin typeface="Times New Roman"/>
                <a:ea typeface="Calibri"/>
              </a:rPr>
              <a:t>&gt; = 17.</a:t>
            </a:r>
            <a:r>
              <a:rPr lang="en-US" dirty="0" smtClean="0">
                <a:latin typeface="Times New Roman"/>
                <a:ea typeface="Calibri"/>
              </a:rPr>
              <a:t>8</a:t>
            </a:r>
            <a:r>
              <a:rPr lang="ru-RU" dirty="0" smtClean="0">
                <a:latin typeface="Times New Roman"/>
                <a:ea typeface="Calibri"/>
              </a:rPr>
              <a:t> ±0.5, </a:t>
            </a:r>
            <a:r>
              <a:rPr lang="en-US" dirty="0" err="1" smtClean="0">
                <a:latin typeface="Times New Roman"/>
                <a:ea typeface="Calibri"/>
              </a:rPr>
              <a:t>RMS</a:t>
            </a:r>
            <a:r>
              <a:rPr lang="en-US" baseline="-25000" dirty="0" err="1" smtClean="0">
                <a:latin typeface="Times New Roman"/>
                <a:ea typeface="Calibri"/>
              </a:rPr>
              <a:t>SSi</a:t>
            </a:r>
            <a:r>
              <a:rPr lang="ru-RU" dirty="0" smtClean="0">
                <a:latin typeface="Times New Roman"/>
                <a:ea typeface="Calibri"/>
              </a:rPr>
              <a:t> = 3.</a:t>
            </a:r>
            <a:r>
              <a:rPr lang="en-US" dirty="0" smtClean="0">
                <a:latin typeface="Times New Roman"/>
                <a:ea typeface="Calibri"/>
              </a:rPr>
              <a:t>8</a:t>
            </a:r>
            <a:r>
              <a:rPr lang="ru-RU" dirty="0" smtClean="0">
                <a:latin typeface="Times New Roman"/>
                <a:ea typeface="Calibri"/>
              </a:rPr>
              <a:t>±0.5,  </a:t>
            </a:r>
            <a:r>
              <a:rPr lang="en-US" dirty="0" err="1" smtClean="0">
                <a:latin typeface="Times New Roman"/>
                <a:ea typeface="Calibri"/>
              </a:rPr>
              <a:t>RMS</a:t>
            </a:r>
            <a:r>
              <a:rPr lang="en-US" baseline="-25000" dirty="0" err="1" smtClean="0">
                <a:latin typeface="Times New Roman"/>
                <a:ea typeface="Calibri"/>
              </a:rPr>
              <a:t>SSr</a:t>
            </a:r>
            <a:r>
              <a:rPr lang="ru-RU" dirty="0" smtClean="0">
                <a:latin typeface="Times New Roman"/>
                <a:ea typeface="Calibri"/>
              </a:rPr>
              <a:t> = </a:t>
            </a:r>
            <a:r>
              <a:rPr lang="en-US" dirty="0" smtClean="0">
                <a:latin typeface="Times New Roman"/>
                <a:ea typeface="Calibri"/>
              </a:rPr>
              <a:t>4</a:t>
            </a:r>
            <a:r>
              <a:rPr lang="ru-RU" dirty="0" smtClean="0">
                <a:latin typeface="Times New Roman"/>
                <a:ea typeface="Calibri"/>
              </a:rPr>
              <a:t>.</a:t>
            </a:r>
            <a:r>
              <a:rPr lang="en-US" dirty="0" smtClean="0">
                <a:latin typeface="Times New Roman"/>
                <a:ea typeface="Calibri"/>
              </a:rPr>
              <a:t>8</a:t>
            </a:r>
            <a:r>
              <a:rPr lang="ru-RU" dirty="0" smtClean="0">
                <a:latin typeface="Times New Roman"/>
                <a:ea typeface="Calibri"/>
              </a:rPr>
              <a:t>±0.5 (при I</a:t>
            </a:r>
            <a:r>
              <a:rPr lang="en-US" baseline="-25000" dirty="0" smtClean="0">
                <a:latin typeface="Times New Roman"/>
                <a:ea typeface="Calibri"/>
              </a:rPr>
              <a:t>min</a:t>
            </a:r>
            <a:r>
              <a:rPr lang="ru-RU" dirty="0" smtClean="0">
                <a:latin typeface="Times New Roman"/>
                <a:ea typeface="Calibri"/>
              </a:rPr>
              <a:t>)</a:t>
            </a:r>
          </a:p>
          <a:p>
            <a:endParaRPr lang="ru-RU" dirty="0" smtClean="0">
              <a:latin typeface="Times New Roman"/>
              <a:ea typeface="Calibri"/>
            </a:endParaRPr>
          </a:p>
          <a:p>
            <a:r>
              <a:rPr lang="ru-RU" dirty="0" smtClean="0">
                <a:latin typeface="Times New Roman"/>
                <a:ea typeface="Calibri"/>
              </a:rPr>
              <a:t>&lt;</a:t>
            </a:r>
            <a:r>
              <a:rPr lang="en-US" dirty="0" err="1" smtClean="0">
                <a:latin typeface="Times New Roman"/>
                <a:ea typeface="Calibri"/>
              </a:rPr>
              <a:t>SS</a:t>
            </a:r>
            <a:r>
              <a:rPr lang="en-US" baseline="-25000" dirty="0" err="1" smtClean="0">
                <a:latin typeface="Times New Roman"/>
                <a:ea typeface="Calibri"/>
              </a:rPr>
              <a:t>i</a:t>
            </a:r>
            <a:r>
              <a:rPr lang="ru-RU" dirty="0" smtClean="0">
                <a:latin typeface="Times New Roman"/>
                <a:ea typeface="Calibri"/>
              </a:rPr>
              <a:t>&gt; = &lt;</a:t>
            </a:r>
            <a:r>
              <a:rPr lang="en-US" dirty="0" err="1" smtClean="0">
                <a:latin typeface="Times New Roman"/>
                <a:ea typeface="Calibri"/>
              </a:rPr>
              <a:t>SS</a:t>
            </a:r>
            <a:r>
              <a:rPr lang="en-US" baseline="-25000" dirty="0" err="1" smtClean="0">
                <a:latin typeface="Times New Roman"/>
                <a:ea typeface="Calibri"/>
              </a:rPr>
              <a:t>r</a:t>
            </a:r>
            <a:r>
              <a:rPr lang="ru-RU" dirty="0" smtClean="0">
                <a:latin typeface="Times New Roman"/>
                <a:ea typeface="Calibri"/>
              </a:rPr>
              <a:t>&gt; = 44.0±1.5,  </a:t>
            </a:r>
            <a:r>
              <a:rPr lang="en-US" dirty="0" err="1" smtClean="0">
                <a:latin typeface="Times New Roman"/>
                <a:ea typeface="Calibri"/>
              </a:rPr>
              <a:t>RMS</a:t>
            </a:r>
            <a:r>
              <a:rPr lang="en-US" baseline="-25000" dirty="0" err="1" smtClean="0">
                <a:latin typeface="Times New Roman"/>
                <a:ea typeface="Calibri"/>
              </a:rPr>
              <a:t>SSi</a:t>
            </a:r>
            <a:r>
              <a:rPr lang="en-US" baseline="-25000" dirty="0" smtClean="0">
                <a:latin typeface="Times New Roman"/>
                <a:ea typeface="Calibri"/>
              </a:rPr>
              <a:t> </a:t>
            </a:r>
            <a:r>
              <a:rPr lang="ru-RU" dirty="0" smtClean="0">
                <a:latin typeface="Times New Roman"/>
                <a:ea typeface="Calibri"/>
              </a:rPr>
              <a:t>= 6.1±0.5,  </a:t>
            </a:r>
            <a:r>
              <a:rPr lang="en-US" dirty="0" err="1" smtClean="0">
                <a:latin typeface="Times New Roman"/>
                <a:ea typeface="Calibri"/>
              </a:rPr>
              <a:t>RMS</a:t>
            </a:r>
            <a:r>
              <a:rPr lang="en-US" baseline="-25000" dirty="0" err="1" smtClean="0">
                <a:latin typeface="Times New Roman"/>
                <a:ea typeface="Calibri"/>
              </a:rPr>
              <a:t>SSr</a:t>
            </a:r>
            <a:r>
              <a:rPr lang="en-US" baseline="-25000" dirty="0" smtClean="0">
                <a:latin typeface="Times New Roman"/>
                <a:ea typeface="Calibri"/>
              </a:rPr>
              <a:t> </a:t>
            </a:r>
            <a:r>
              <a:rPr lang="ru-RU" dirty="0" smtClean="0">
                <a:latin typeface="Times New Roman"/>
                <a:ea typeface="Calibri"/>
              </a:rPr>
              <a:t>= 8.5±1.5 (при 2I</a:t>
            </a:r>
            <a:r>
              <a:rPr lang="en-US" baseline="-25000" dirty="0" smtClean="0">
                <a:latin typeface="Times New Roman"/>
                <a:ea typeface="Calibri"/>
              </a:rPr>
              <a:t>min</a:t>
            </a:r>
            <a:r>
              <a:rPr lang="ru-RU" dirty="0" smtClean="0">
                <a:latin typeface="Times New Roman"/>
                <a:ea typeface="Calibri"/>
              </a:rPr>
              <a:t>)</a:t>
            </a:r>
          </a:p>
          <a:p>
            <a:endParaRPr lang="ru-RU" dirty="0" smtClean="0">
              <a:latin typeface="Times New Roman"/>
              <a:ea typeface="Calibri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latin typeface="Times New Roman"/>
                <a:ea typeface="Calibri"/>
                <a:cs typeface="Times New Roman"/>
              </a:rPr>
              <a:t> Порог для скользящих сумм каждого кластера:</a:t>
            </a:r>
            <a:endParaRPr lang="ru-RU" sz="2800" dirty="0" smtClean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latin typeface="Times New Roman"/>
                <a:ea typeface="Calibri"/>
                <a:cs typeface="Times New Roman"/>
              </a:rPr>
              <a:t>             </a:t>
            </a:r>
            <a:r>
              <a:rPr lang="ru-RU" dirty="0" err="1" smtClean="0">
                <a:latin typeface="Times New Roman"/>
                <a:ea typeface="Calibri"/>
                <a:cs typeface="Times New Roman"/>
              </a:rPr>
              <a:t>Th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 = &lt;SS&gt; + </a:t>
            </a:r>
            <a:r>
              <a:rPr lang="ru-RU" dirty="0" err="1" smtClean="0">
                <a:latin typeface="Times New Roman"/>
                <a:ea typeface="Calibri"/>
                <a:cs typeface="Times New Roman"/>
              </a:rPr>
              <a:t>n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*RMS,                                                                                                     </a:t>
            </a:r>
            <a:endParaRPr lang="ru-RU" sz="2800" dirty="0" smtClean="0">
              <a:latin typeface="Calibri"/>
              <a:ea typeface="Calibri"/>
              <a:cs typeface="Times New Roman"/>
            </a:endParaRPr>
          </a:p>
          <a:p>
            <a:r>
              <a:rPr lang="ru-RU" dirty="0" smtClean="0">
                <a:latin typeface="Times New Roman"/>
                <a:ea typeface="Calibri"/>
              </a:rPr>
              <a:t>где </a:t>
            </a:r>
            <a:r>
              <a:rPr lang="ru-RU" dirty="0" err="1" smtClean="0">
                <a:latin typeface="Times New Roman"/>
                <a:ea typeface="Calibri"/>
              </a:rPr>
              <a:t>n</a:t>
            </a:r>
            <a:r>
              <a:rPr lang="ru-RU" dirty="0" smtClean="0">
                <a:latin typeface="Times New Roman"/>
                <a:ea typeface="Calibri"/>
              </a:rPr>
              <a:t> – целое число, </a:t>
            </a:r>
            <a:r>
              <a:rPr lang="en-US" dirty="0" smtClean="0">
                <a:latin typeface="Times New Roman"/>
                <a:ea typeface="Calibri"/>
              </a:rPr>
              <a:t>n</a:t>
            </a:r>
            <a:r>
              <a:rPr lang="ru-RU" dirty="0" smtClean="0">
                <a:latin typeface="Times New Roman"/>
                <a:ea typeface="Calibri"/>
              </a:rPr>
              <a:t> = 3, 4, …., одинаковое для всех кластеров, которое подбирается вручную, чтобы обеспечить требуемый счет триггеров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297292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>
                <a:latin typeface="Times New Roman"/>
                <a:ea typeface="Calibri"/>
              </a:rPr>
              <a:t>Распределения средних значений скользящих сумм в каждом из кластеров за время прохождения через ЭБФ события  ШАЛ  при фоне I</a:t>
            </a:r>
            <a:r>
              <a:rPr lang="en-US" sz="2400" b="1" baseline="-25000" dirty="0" smtClean="0">
                <a:latin typeface="Times New Roman"/>
                <a:ea typeface="Calibri"/>
              </a:rPr>
              <a:t>min</a:t>
            </a:r>
            <a:r>
              <a:rPr lang="ru-RU" sz="2400" b="1" dirty="0" smtClean="0">
                <a:latin typeface="Times New Roman"/>
                <a:ea typeface="Calibri"/>
              </a:rPr>
              <a:t> и  2I</a:t>
            </a:r>
            <a:r>
              <a:rPr lang="en-US" sz="2400" b="1" baseline="-25000" dirty="0" smtClean="0">
                <a:latin typeface="Times New Roman"/>
                <a:ea typeface="Calibri"/>
              </a:rPr>
              <a:t>min</a:t>
            </a:r>
            <a:r>
              <a:rPr lang="ru-RU" sz="2400" b="1" baseline="-25000" dirty="0" smtClean="0">
                <a:latin typeface="Times New Roman"/>
                <a:ea typeface="Calibri"/>
              </a:rPr>
              <a:t> </a:t>
            </a:r>
            <a:br>
              <a:rPr lang="ru-RU" sz="2400" b="1" baseline="-25000" dirty="0" smtClean="0">
                <a:latin typeface="Times New Roman"/>
                <a:ea typeface="Calibri"/>
              </a:rPr>
            </a:b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602" name="Picture 2" descr="SSum_cl_r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35100" y="2277990"/>
            <a:ext cx="3657600" cy="3156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276850" y="2284785"/>
            <a:ext cx="3657600" cy="3142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582726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>
                <a:latin typeface="Times New Roman"/>
                <a:ea typeface="Calibri"/>
              </a:rPr>
              <a:t>Отбор событий при изменении порога триггера: синие точки – </a:t>
            </a:r>
            <a:r>
              <a:rPr lang="en-US" sz="2400" b="1" dirty="0" smtClean="0">
                <a:latin typeface="Times New Roman"/>
                <a:ea typeface="Calibri"/>
              </a:rPr>
              <a:t>W</a:t>
            </a:r>
            <a:r>
              <a:rPr lang="ru-RU" sz="2400" b="1" dirty="0" smtClean="0">
                <a:latin typeface="Times New Roman"/>
                <a:ea typeface="Calibri"/>
              </a:rPr>
              <a:t>-вероятность получения триггера, красные точки – </a:t>
            </a:r>
            <a:r>
              <a:rPr lang="ru-RU" sz="2000" b="1" dirty="0" err="1" smtClean="0">
                <a:latin typeface="Times New Roman"/>
                <a:ea typeface="Calibri"/>
              </a:rPr>
              <a:t>η</a:t>
            </a:r>
            <a:r>
              <a:rPr lang="ru-RU" sz="2400" b="1" dirty="0" smtClean="0">
                <a:latin typeface="Times New Roman"/>
                <a:ea typeface="Calibri"/>
              </a:rPr>
              <a:t>–доля истинных триггеров, фон  3I</a:t>
            </a:r>
            <a:r>
              <a:rPr lang="en-US" sz="2400" b="1" baseline="-25000" dirty="0" smtClean="0">
                <a:latin typeface="Times New Roman"/>
                <a:ea typeface="Calibri"/>
              </a:rPr>
              <a:t>min</a:t>
            </a:r>
            <a:r>
              <a:rPr lang="ru-RU" sz="2400" b="1" baseline="-25000" dirty="0" smtClean="0">
                <a:latin typeface="Times New Roman"/>
                <a:ea typeface="Calibri"/>
              </a:rPr>
              <a:t>,</a:t>
            </a:r>
            <a:r>
              <a:rPr lang="ru-RU" sz="2400" b="1" dirty="0" smtClean="0">
                <a:latin typeface="Times New Roman"/>
                <a:ea typeface="Calibri"/>
              </a:rPr>
              <a:t>зенитные углы ШАЛ </a:t>
            </a:r>
            <a:r>
              <a:rPr lang="ru-RU" sz="2400" b="1" dirty="0" err="1" smtClean="0">
                <a:latin typeface="Times New Roman"/>
                <a:ea typeface="Calibri"/>
              </a:rPr>
              <a:t>θ </a:t>
            </a:r>
            <a:r>
              <a:rPr lang="ru-RU" sz="2400" b="1" dirty="0" smtClean="0">
                <a:latin typeface="Times New Roman"/>
                <a:ea typeface="Calibri"/>
              </a:rPr>
              <a:t>= 10</a:t>
            </a:r>
            <a:r>
              <a:rPr lang="ru-RU" sz="2400" b="1" baseline="30000" dirty="0" smtClean="0">
                <a:latin typeface="Times New Roman"/>
                <a:ea typeface="Calibri"/>
              </a:rPr>
              <a:t>о</a:t>
            </a:r>
            <a:r>
              <a:rPr lang="ru-RU" sz="2400" b="1" dirty="0" smtClean="0">
                <a:latin typeface="Times New Roman"/>
                <a:ea typeface="Calibri"/>
              </a:rPr>
              <a:t> - 80</a:t>
            </a:r>
            <a:r>
              <a:rPr lang="ru-RU" sz="2400" b="1" baseline="30000" dirty="0" smtClean="0">
                <a:latin typeface="Times New Roman"/>
                <a:ea typeface="Calibri"/>
              </a:rPr>
              <a:t>о</a:t>
            </a:r>
            <a:r>
              <a:rPr lang="ru-RU" sz="2400" b="1" dirty="0" smtClean="0">
                <a:latin typeface="Times New Roman"/>
                <a:ea typeface="Calibri"/>
              </a:rPr>
              <a:t>, по оси </a:t>
            </a:r>
            <a:r>
              <a:rPr lang="ru-RU" sz="2400" b="1" dirty="0" err="1" smtClean="0">
                <a:latin typeface="Times New Roman"/>
                <a:ea typeface="Calibri"/>
              </a:rPr>
              <a:t>х</a:t>
            </a:r>
            <a:r>
              <a:rPr lang="ru-RU" sz="2400" b="1" dirty="0" smtClean="0">
                <a:latin typeface="Times New Roman"/>
                <a:ea typeface="Calibri"/>
              </a:rPr>
              <a:t> – энергия ШАЛ.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26" name="Объект 23"/>
          <p:cNvPicPr>
            <a:picLocks noGrp="1" noChangeArrowheads="1"/>
          </p:cNvPicPr>
          <p:nvPr>
            <p:ph idx="1"/>
          </p:nvPr>
        </p:nvPicPr>
        <p:blipFill>
          <a:blip r:embed="rId2"/>
          <a:srcRect r="-31" b="-182"/>
          <a:stretch>
            <a:fillRect/>
          </a:stretch>
        </p:blipFill>
        <p:spPr bwMode="auto">
          <a:xfrm>
            <a:off x="2510515" y="2000250"/>
            <a:ext cx="5348520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latin typeface="Times New Roman"/>
                <a:ea typeface="Calibri"/>
              </a:rPr>
              <a:t>Ожидаемые энергетические спектры 5-летней экспозиции ТУС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9697" name="Object 1"/>
          <p:cNvGraphicFramePr>
            <a:graphicFrameLocks noChangeAspect="1"/>
          </p:cNvGraphicFramePr>
          <p:nvPr/>
        </p:nvGraphicFramePr>
        <p:xfrm>
          <a:off x="1643042" y="1571612"/>
          <a:ext cx="6143625" cy="4610100"/>
        </p:xfrm>
        <a:graphic>
          <a:graphicData uri="http://schemas.openxmlformats.org/presentationml/2006/ole">
            <p:oleObj spid="_x0000_s29697" name="Слайд" r:id="rId3" imgW="4570610" imgH="3427482" progId="PowerPoint.Slide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Результаты работы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Выполнено предварительное моделирование работы  электроники при регистрации сигнала ШАЛ с учётом измеренных ранее оптических характеристик зеркала и параметров ФЭУ;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Разработана двухуровневая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триггерная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система для увеличения эффективности работы детектора в полёте;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Разработано специальное программное обеспечение на языке С++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 использованием пакета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ROOT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для предварительного  моделирования и последующей обработки экспериментальных данных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20" y="4714884"/>
            <a:ext cx="7498080" cy="11430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Спасибо за внимание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464</TotalTime>
  <Words>769</Words>
  <Application>Microsoft Office PowerPoint</Application>
  <PresentationFormat>Экран (4:3)</PresentationFormat>
  <Paragraphs>55</Paragraphs>
  <Slides>17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9" baseType="lpstr">
      <vt:lpstr>Солнцестояние</vt:lpstr>
      <vt:lpstr>Слайд</vt:lpstr>
      <vt:lpstr>                  Дипломная работа МОДЕЛИРОВАНИЕ КОСМИЧЕСКОГО ДЕТЕКТОРА ТУС «Трековая установка» </vt:lpstr>
      <vt:lpstr>Космические лучи предельно высоких энергий (КЛПВЭ/UHECR), Реликтовое микроволновое излучение (РМИ/CMB) и Эффект Г.Т.Зацепина, В.А.Кузьмина,  К.Грейзена (ГЗК-обрезание)  </vt:lpstr>
      <vt:lpstr>Результаты измерения спектра КЛ, полученные на сегодняшний день на многих наземных и космических установках в течение многолетних исследований.</vt:lpstr>
      <vt:lpstr>Нерешённые проблемы исследования КЛПВЭ современными наземными установками  Auger (Аргентина) и Telescop Array (TA, США)</vt:lpstr>
      <vt:lpstr>Общий вид  и параметры детектора ТУС </vt:lpstr>
      <vt:lpstr>Блок фотоприёмника детектора ТУС</vt:lpstr>
      <vt:lpstr>моделирование работы электроники фотодетектора ТУС</vt:lpstr>
      <vt:lpstr>Распределения фоновых и ШАЛ фотонов на последовательных кадрах  по 16 тактов для предыдущего события на плоскости фотодетектора для минимального фонового потока ~ 50000 фот/кадр  (Вид распределений  не зависит от того, одинаковые или нет  коэффициенты  усиления имеют ФЭУ =&gt; даже для идеального случая выделение полезного сигнала является непростой задачей.) </vt:lpstr>
      <vt:lpstr>Пример зависимостей анодного тока для 16 кластеров ЭБФ в выделенных 9-х пикселях каждого кластера от времени в течение прохождения фотонов ШАЛ через аппаратуру ТУС</vt:lpstr>
      <vt:lpstr>Зависимость скользящих сумм в 9-м пикселе каждого  кластера от времени при минимальном фоне</vt:lpstr>
      <vt:lpstr>Изменение временной зависимости скользящих сумм с увеличение фонового потока в 2 раза (Растет как среднее значение скользящих сумм, так и их флуктуации во времени.)</vt:lpstr>
      <vt:lpstr>Задание порога для скользящих  сумм </vt:lpstr>
      <vt:lpstr>Распределения средних значений скользящих сумм в каждом из кластеров за время прохождения через ЭБФ события  ШАЛ  при фоне Imin и  2Imin  </vt:lpstr>
      <vt:lpstr>Отбор событий при изменении порога триггера: синие точки – W-вероятность получения триггера, красные точки – η–доля истинных триггеров, фон  3Imin,зенитные углы ШАЛ θ = 10о - 80о, по оси х – энергия ШАЛ.</vt:lpstr>
      <vt:lpstr>Ожидаемые энергетические спектры 5-летней экспозиции ТУС</vt:lpstr>
      <vt:lpstr>Результаты работы</vt:lpstr>
      <vt:lpstr>Спасибо за внимание</vt:lpstr>
    </vt:vector>
  </TitlesOfParts>
  <Company>Mi5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Q</dc:creator>
  <cp:lastModifiedBy>Q</cp:lastModifiedBy>
  <cp:revision>58</cp:revision>
  <dcterms:created xsi:type="dcterms:W3CDTF">2013-11-25T17:45:01Z</dcterms:created>
  <dcterms:modified xsi:type="dcterms:W3CDTF">2013-11-26T15:16:26Z</dcterms:modified>
</cp:coreProperties>
</file>