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307" r:id="rId4"/>
    <p:sldId id="261" r:id="rId5"/>
    <p:sldId id="315" r:id="rId6"/>
    <p:sldId id="262" r:id="rId7"/>
    <p:sldId id="265" r:id="rId8"/>
    <p:sldId id="269" r:id="rId9"/>
    <p:sldId id="264" r:id="rId10"/>
    <p:sldId id="306" r:id="rId11"/>
    <p:sldId id="281" r:id="rId12"/>
    <p:sldId id="282" r:id="rId13"/>
    <p:sldId id="302" r:id="rId14"/>
    <p:sldId id="316" r:id="rId15"/>
    <p:sldId id="317" r:id="rId16"/>
    <p:sldId id="284" r:id="rId17"/>
    <p:sldId id="303" r:id="rId18"/>
    <p:sldId id="288" r:id="rId19"/>
    <p:sldId id="267" r:id="rId20"/>
    <p:sldId id="311" r:id="rId21"/>
    <p:sldId id="312" r:id="rId22"/>
    <p:sldId id="313" r:id="rId23"/>
    <p:sldId id="308" r:id="rId24"/>
    <p:sldId id="309" r:id="rId25"/>
    <p:sldId id="310" r:id="rId26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94709" autoAdjust="0"/>
  </p:normalViewPr>
  <p:slideViewPr>
    <p:cSldViewPr>
      <p:cViewPr>
        <p:scale>
          <a:sx n="62" d="100"/>
          <a:sy n="62" d="100"/>
        </p:scale>
        <p:origin x="-1230" y="66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Lohit Hindi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Lohit Hindi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399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Lohit Hindi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399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B5D5FAD3-E010-4F4F-8E08-AED8F7E56C6B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Lohit Hindi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9019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6999" y="812520"/>
            <a:ext cx="5345279" cy="40085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19"/>
            <a:ext cx="6047639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399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399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7D88DE17-1C81-4E0F-8E49-BEA6E25214EA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30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4B8C43-22D5-4664-A8E9-F18AA12C652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29670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1A15605-01F9-47AF-B247-075E66815A48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67801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C394DD-9091-4C99-9AC3-D9633C82B2A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2634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B9DFD5-DD2A-4942-A161-5A13B98FE124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88384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AA5FFA-F6E4-40C4-A073-F5CCD08BFD39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18302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A23FFC-225E-403F-BEC9-B5842F9D95A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62460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9DB5A6-42AC-4948-9C84-8BF69F2421D9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67938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6B3ABF-B8D4-4C37-9CFE-64B35F949213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7572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5127F5-E6EE-490B-8B62-4A768D07304E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57552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4789AF-D7DA-4D5E-B53C-72F4A1956A42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3994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005FA4-BAD3-4B48-A411-3F27AA86034C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68328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39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79" cy="5212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6999" y="6887160"/>
            <a:ext cx="2348279" cy="5212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2251D61A-F257-4B0E-AEE2-75C210E49F94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ru-RU" sz="4400" b="0" i="0" u="none" strike="noStrike" kern="1200">
          <a:ln>
            <a:noFill/>
          </a:ln>
          <a:latin typeface="Liberation Sans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ru-RU" sz="3200" b="0" i="0" u="none" strike="noStrike" kern="1200">
          <a:ln>
            <a:noFill/>
          </a:ln>
          <a:latin typeface="Liberation Sans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Microsoft_Office_PowerPoint3.sldx"/><Relationship Id="rId3" Type="http://schemas.openxmlformats.org/officeDocument/2006/relationships/notesSlide" Target="../notesSlides/notesSlide3.xml"/><Relationship Id="rId7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Microsoft_Office_PowerPoint1.sldx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blipFill dpi="0" rotWithShape="1">
          <a:blip r:embed="rId3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151880" y="1000753"/>
            <a:ext cx="7776864" cy="3693319"/>
          </a:xfrm>
          <a:noFill/>
          <a:ln>
            <a:noFill/>
          </a:ln>
        </p:spPr>
        <p:txBody>
          <a:bodyPr wrap="square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4000" b="1" dirty="0" smtClean="0">
                <a:solidFill>
                  <a:schemeClr val="bg2"/>
                </a:solidFill>
              </a:rPr>
              <a:t>Монте-Карло моделирование орбитального эксперимента Трековая Установка (ТУС) для исследования космических лучей предельно высоких энергий</a:t>
            </a:r>
            <a:endParaRPr lang="ru-RU" sz="4000" dirty="0">
              <a:solidFill>
                <a:schemeClr val="bg2"/>
              </a:solidFill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5976416" y="5219997"/>
            <a:ext cx="3888233" cy="1892826"/>
          </a:xfrm>
        </p:spPr>
        <p:txBody>
          <a:bodyPr wrap="square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l">
              <a:buNone/>
            </a:pPr>
            <a:r>
              <a:rPr lang="ru-RU" sz="2200" b="1" dirty="0">
                <a:solidFill>
                  <a:schemeClr val="bg1"/>
                </a:solidFill>
              </a:rPr>
              <a:t>Выполнила студентка</a:t>
            </a:r>
          </a:p>
          <a:p>
            <a:pPr marL="0" lvl="0" indent="0" algn="l">
              <a:buNone/>
            </a:pPr>
            <a:r>
              <a:rPr lang="ru-RU" sz="2200" b="1" dirty="0">
                <a:solidFill>
                  <a:schemeClr val="bg1"/>
                </a:solidFill>
              </a:rPr>
              <a:t>6</a:t>
            </a:r>
            <a:r>
              <a:rPr lang="ru-RU" sz="2200" b="1" dirty="0" smtClean="0">
                <a:solidFill>
                  <a:schemeClr val="bg1"/>
                </a:solidFill>
              </a:rPr>
              <a:t>09 </a:t>
            </a:r>
            <a:r>
              <a:rPr lang="ru-RU" sz="2200" b="1" dirty="0">
                <a:solidFill>
                  <a:schemeClr val="bg1"/>
                </a:solidFill>
              </a:rPr>
              <a:t>группы   </a:t>
            </a:r>
            <a:r>
              <a:rPr lang="ru-RU" sz="2200" b="1" i="1" dirty="0">
                <a:solidFill>
                  <a:schemeClr val="bg1"/>
                </a:solidFill>
              </a:rPr>
              <a:t>Зайкова Н.В.</a:t>
            </a:r>
          </a:p>
          <a:p>
            <a:pPr marL="0" lvl="0" indent="0" algn="l">
              <a:buNone/>
            </a:pPr>
            <a:r>
              <a:rPr lang="ru-RU" sz="2200" b="1" dirty="0">
                <a:solidFill>
                  <a:schemeClr val="bg1"/>
                </a:solidFill>
              </a:rPr>
              <a:t>Научный руководитель:</a:t>
            </a:r>
          </a:p>
          <a:p>
            <a:pPr marL="0" lvl="0" indent="0" algn="l">
              <a:buNone/>
            </a:pPr>
            <a:r>
              <a:rPr lang="ru-RU" sz="2200" b="1" i="1" dirty="0">
                <a:solidFill>
                  <a:schemeClr val="bg1"/>
                </a:solidFill>
              </a:rPr>
              <a:t>Ткачев Л.Г.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bg>
      <p:bgPr>
        <a:blipFill dpi="0" rotWithShape="1">
          <a:blip r:embed="rId3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59792" y="367585"/>
            <a:ext cx="9071640" cy="110799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3600" b="1" u="sng" dirty="0" smtClean="0"/>
              <a:t>История исследования</a:t>
            </a:r>
            <a:br>
              <a:rPr lang="ru-RU" sz="3600" b="1" u="sng" dirty="0" smtClean="0"/>
            </a:br>
            <a:r>
              <a:rPr lang="ru-RU" sz="3600" b="1" u="sng" dirty="0" smtClean="0"/>
              <a:t>космических лучей</a:t>
            </a:r>
            <a:endParaRPr lang="ru-RU" sz="3600" u="sng" dirty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1760" y="5133468"/>
            <a:ext cx="5400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1912г: Виктор Гесс изучал естественный </a:t>
            </a:r>
            <a:r>
              <a:rPr lang="ru-RU" sz="2000" b="1" dirty="0" smtClean="0">
                <a:solidFill>
                  <a:schemeClr val="bg1"/>
                </a:solidFill>
              </a:rPr>
              <a:t>фон </a:t>
            </a:r>
            <a:r>
              <a:rPr lang="ru-RU" sz="2000" b="1" dirty="0">
                <a:solidFill>
                  <a:schemeClr val="bg1"/>
                </a:solidFill>
              </a:rPr>
              <a:t>Земли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bg1"/>
                </a:solidFill>
              </a:rPr>
              <a:t>Обнаружил </a:t>
            </a:r>
            <a:r>
              <a:rPr lang="ru-RU" sz="2000" b="1" dirty="0">
                <a:solidFill>
                  <a:schemeClr val="bg1"/>
                </a:solidFill>
              </a:rPr>
              <a:t>увеличение фона с ростом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     высоты </a:t>
            </a:r>
            <a:endParaRPr lang="ru-RU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bg1"/>
                </a:solidFill>
              </a:rPr>
              <a:t>Предположил</a:t>
            </a:r>
            <a:r>
              <a:rPr lang="ru-RU" sz="2000" b="1" dirty="0">
                <a:solidFill>
                  <a:schemeClr val="bg1"/>
                </a:solidFill>
              </a:rPr>
              <a:t>, что излучение большой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     проникающей </a:t>
            </a:r>
            <a:r>
              <a:rPr lang="ru-RU" sz="2000" b="1" dirty="0">
                <a:solidFill>
                  <a:schemeClr val="bg1"/>
                </a:solidFill>
              </a:rPr>
              <a:t>силы приходит </a:t>
            </a:r>
            <a:r>
              <a:rPr lang="ru-RU" sz="2000" b="1" dirty="0" smtClean="0">
                <a:solidFill>
                  <a:schemeClr val="bg1"/>
                </a:solidFill>
              </a:rPr>
              <a:t>в атмосферу </a:t>
            </a:r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      Земли </a:t>
            </a:r>
            <a:r>
              <a:rPr lang="ru-RU" sz="2000" b="1" dirty="0">
                <a:solidFill>
                  <a:schemeClr val="bg1"/>
                </a:solidFill>
              </a:rPr>
              <a:t>извне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41275"/>
            <a:ext cx="10010775" cy="747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793208" y="251445"/>
            <a:ext cx="9071640" cy="553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Спектр космических</a:t>
            </a:r>
            <a:r>
              <a:rPr kumimoji="0" lang="ru-RU" sz="3600" b="1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лучей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31565"/>
            <a:ext cx="2624436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 </a:t>
            </a:r>
            <a:r>
              <a:rPr lang="ru-RU" sz="2800" b="1" dirty="0" smtClean="0"/>
              <a:t>ГЗК обрезание</a:t>
            </a:r>
            <a:endParaRPr lang="ru-RU" sz="2800" b="1" dirty="0" smtClean="0"/>
          </a:p>
          <a:p>
            <a:r>
              <a:rPr lang="ru-RU" sz="2800" b="1" dirty="0" smtClean="0"/>
              <a:t>при </a:t>
            </a:r>
            <a:r>
              <a:rPr lang="en-US" sz="2800" b="1" dirty="0" smtClean="0"/>
              <a:t>E&gt;5*10</a:t>
            </a:r>
            <a:r>
              <a:rPr lang="en-US" sz="2800" b="1" baseline="30000" dirty="0" smtClean="0"/>
              <a:t>19 </a:t>
            </a:r>
            <a:r>
              <a:rPr lang="ru-RU" sz="2800" b="1" dirty="0" smtClean="0"/>
              <a:t>эВ</a:t>
            </a:r>
            <a:endParaRPr lang="ru-RU" sz="2800" b="1" dirty="0"/>
          </a:p>
        </p:txBody>
      </p:sp>
      <p:sp useBgFill="1">
        <p:nvSpPr>
          <p:cNvPr id="5" name="Прямоугольник 4"/>
          <p:cNvSpPr/>
          <p:nvPr/>
        </p:nvSpPr>
        <p:spPr>
          <a:xfrm>
            <a:off x="7776616" y="7092205"/>
            <a:ext cx="2159993" cy="3234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bg>
      <p:bgPr>
        <a:blipFill dpi="0" rotWithShape="1">
          <a:blip r:embed="rId4" cstate="print">
            <a:lum/>
          </a:blip>
          <a:srcRect/>
          <a:stretch>
            <a:fillRect l="-42000" r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251445"/>
            <a:ext cx="9071640" cy="738664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Современное состояние исследований космических лучей предельно высоких энергий (КЛПВЭ)</a:t>
            </a:r>
            <a:endParaRPr lang="ru-RU" sz="2400" b="1" u="sng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46399" y="3661199"/>
            <a:ext cx="180720" cy="23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  <a:defRPr sz="1000"/>
            </a:pPr>
            <a:endParaRPr lang="ru-RU" sz="10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Lohit Hindi" pitchFamily="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776" y="1115541"/>
            <a:ext cx="446449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61544" y="4139878"/>
          <a:ext cx="4418728" cy="3240360"/>
        </p:xfrm>
        <a:graphic>
          <a:graphicData uri="http://schemas.openxmlformats.org/presentationml/2006/ole">
            <p:oleObj spid="_x0000_s1027" name="Слайд" r:id="rId6" imgW="4571116" imgH="3428159" progId="PowerPoint.Slide.12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040312" y="4283893"/>
          <a:ext cx="4320480" cy="2934326"/>
        </p:xfrm>
        <a:graphic>
          <a:graphicData uri="http://schemas.openxmlformats.org/presentationml/2006/ole">
            <p:oleObj spid="_x0000_s1029" name="Слайд" r:id="rId7" imgW="4571116" imgH="3428159" progId="PowerPoint.Slide.12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4968304" y="1115541"/>
          <a:ext cx="4392488" cy="3158970"/>
        </p:xfrm>
        <a:graphic>
          <a:graphicData uri="http://schemas.openxmlformats.org/presentationml/2006/ole">
            <p:oleObj spid="_x0000_s1032" name="Слайд" r:id="rId8" imgW="4571116" imgH="3428159" progId="PowerPoint.Slide.12">
              <p:embed/>
            </p:oleObj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295896" y="3779837"/>
            <a:ext cx="50405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816" y="971525"/>
            <a:ext cx="8908145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17566" y="901685"/>
            <a:ext cx="873222" cy="501888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r>
              <a:rPr lang="ru-RU" sz="2600" b="1" dirty="0" err="1" smtClean="0"/>
              <a:t>Х</a:t>
            </a:r>
            <a:r>
              <a:rPr lang="ru-RU" sz="2600" b="1" baseline="-25000" dirty="0" err="1" smtClean="0"/>
              <a:t>мах</a:t>
            </a:r>
            <a:endParaRPr lang="ru-RU" sz="2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88384" y="894673"/>
            <a:ext cx="852145" cy="508900"/>
          </a:xfrm>
          <a:prstGeom prst="rect">
            <a:avLst/>
          </a:prstGeom>
        </p:spPr>
        <p:txBody>
          <a:bodyPr wrap="none" lIns="100794" tIns="50397" rIns="100794" bIns="50397">
            <a:spAutoFit/>
          </a:bodyPr>
          <a:lstStyle/>
          <a:p>
            <a:r>
              <a:rPr lang="en-US" sz="2600" b="1" dirty="0" smtClean="0"/>
              <a:t>RMS</a:t>
            </a:r>
            <a:endParaRPr lang="ru-RU" sz="2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25859" y="3486961"/>
            <a:ext cx="993873" cy="501888"/>
          </a:xfrm>
          <a:prstGeom prst="rect">
            <a:avLst/>
          </a:prstGeom>
          <a:solidFill>
            <a:schemeClr val="bg1"/>
          </a:solidFill>
        </p:spPr>
        <p:txBody>
          <a:bodyPr wrap="square" lIns="100794" tIns="50397" rIns="100794" bIns="50397">
            <a:spAutoFit/>
          </a:bodyPr>
          <a:lstStyle/>
          <a:p>
            <a:r>
              <a:rPr lang="en-US" sz="2600" b="1" dirty="0" err="1" smtClean="0"/>
              <a:t>HiRes</a:t>
            </a:r>
            <a:endParaRPr lang="ru-RU" sz="2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05242" y="6223265"/>
            <a:ext cx="1115315" cy="508900"/>
          </a:xfrm>
          <a:prstGeom prst="rect">
            <a:avLst/>
          </a:prstGeom>
          <a:solidFill>
            <a:schemeClr val="bg1"/>
          </a:solidFill>
        </p:spPr>
        <p:txBody>
          <a:bodyPr wrap="none" lIns="100794" tIns="50397" rIns="100794" bIns="50397">
            <a:spAutoFit/>
          </a:bodyPr>
          <a:lstStyle/>
          <a:p>
            <a:r>
              <a:rPr lang="en-US" sz="2600" b="1" dirty="0" smtClean="0"/>
              <a:t>Auger </a:t>
            </a:r>
            <a:endParaRPr lang="ru-RU" sz="2600" b="1" dirty="0"/>
          </a:p>
        </p:txBody>
      </p:sp>
      <p:sp>
        <p:nvSpPr>
          <p:cNvPr id="9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298481"/>
            <a:ext cx="9071640" cy="553998"/>
          </a:xfrm>
        </p:spPr>
        <p:txBody>
          <a:bodyPr wrap="square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Сравнение данных </a:t>
            </a:r>
            <a:r>
              <a:rPr lang="en-US" sz="3600" dirty="0" smtClean="0">
                <a:solidFill>
                  <a:schemeClr val="bg1"/>
                </a:solidFill>
              </a:rPr>
              <a:t>Auger</a:t>
            </a:r>
            <a:r>
              <a:rPr lang="ru-RU" sz="3600" dirty="0" smtClean="0">
                <a:solidFill>
                  <a:schemeClr val="bg1"/>
                </a:solidFill>
              </a:rPr>
              <a:t> и </a:t>
            </a:r>
            <a:r>
              <a:rPr lang="en-US" sz="3600" dirty="0" err="1" smtClean="0">
                <a:solidFill>
                  <a:schemeClr val="bg1"/>
                </a:solidFill>
              </a:rPr>
              <a:t>HiRes</a:t>
            </a:r>
            <a:endParaRPr lang="ru-RU" sz="3600" u="sng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23888" y="6660157"/>
            <a:ext cx="77048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323453"/>
            <a:ext cx="907164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u="sng" dirty="0">
                <a:solidFill>
                  <a:schemeClr val="bg1"/>
                </a:solidFill>
              </a:rPr>
              <a:t>Детектор ТУС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601328" y="1115541"/>
            <a:ext cx="4104456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 2"/>
          <p:cNvSpPr txBox="1">
            <a:spLocks/>
          </p:cNvSpPr>
          <p:nvPr/>
        </p:nvSpPr>
        <p:spPr>
          <a:xfrm>
            <a:off x="5688384" y="1474888"/>
            <a:ext cx="3888432" cy="2887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marL="0" indent="0" algn="ctr">
              <a:buFont typeface="StarSymbol"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Параметры прибора и измеряемые параметры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02785"/>
              </p:ext>
            </p:extLst>
          </p:nvPr>
        </p:nvGraphicFramePr>
        <p:xfrm>
          <a:off x="5112320" y="2339677"/>
          <a:ext cx="4464496" cy="5038842"/>
        </p:xfrm>
        <a:graphic>
          <a:graphicData uri="http://schemas.openxmlformats.org/drawingml/2006/table">
            <a:tbl>
              <a:tblPr/>
              <a:tblGrid>
                <a:gridCol w="3456384"/>
                <a:gridCol w="1008112"/>
              </a:tblGrid>
              <a:tr h="406669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Площадь зеркала, м</a:t>
                      </a:r>
                      <a:r>
                        <a:rPr lang="ru-RU" baseline="30000" dirty="0">
                          <a:effectLst/>
                        </a:rPr>
                        <a:t>2</a:t>
                      </a:r>
                      <a:endParaRPr lang="ru-RU" dirty="0">
                        <a:effectLst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1,8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669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Фокусное расстояние, </a:t>
                      </a:r>
                      <a:r>
                        <a:rPr lang="ru-RU" dirty="0" smtClean="0">
                          <a:effectLst/>
                        </a:rPr>
                        <a:t>см</a:t>
                      </a:r>
                      <a:endParaRPr lang="ru-RU" dirty="0">
                        <a:effectLst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150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8527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Размер ячейки, </a:t>
                      </a:r>
                      <a:r>
                        <a:rPr lang="ru-RU" dirty="0" smtClean="0">
                          <a:effectLst/>
                        </a:rPr>
                        <a:t>мм</a:t>
                      </a:r>
                    </a:p>
                    <a:p>
                      <a:endParaRPr lang="ru-RU" dirty="0" smtClean="0">
                        <a:effectLst/>
                      </a:endParaRPr>
                    </a:p>
                    <a:p>
                      <a:r>
                        <a:rPr lang="ru-RU" sz="2000" b="1" dirty="0" smtClean="0">
                          <a:effectLst/>
                        </a:rPr>
                        <a:t>Поле зрения</a:t>
                      </a:r>
                      <a:endParaRPr lang="ru-RU" sz="2000" b="1" dirty="0">
                        <a:effectLst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15×15</a:t>
                      </a:r>
                    </a:p>
                    <a:p>
                      <a:endParaRPr lang="ru-RU" dirty="0" smtClean="0">
                        <a:effectLst/>
                      </a:endParaRPr>
                    </a:p>
                    <a:p>
                      <a:r>
                        <a:rPr lang="ru-RU" sz="2000" b="1" dirty="0" smtClean="0">
                          <a:effectLst/>
                        </a:rPr>
                        <a:t>±4.5</a:t>
                      </a:r>
                      <a:r>
                        <a:rPr lang="ru-RU" sz="2800" b="1" baseline="30000" dirty="0" smtClean="0">
                          <a:effectLst/>
                        </a:rPr>
                        <a:t>○</a:t>
                      </a:r>
                      <a:endParaRPr lang="ru-RU" sz="2000" b="1" baseline="30000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669">
                <a:tc>
                  <a:txBody>
                    <a:bodyPr/>
                    <a:lstStyle/>
                    <a:p>
                      <a:r>
                        <a:rPr lang="ru-RU" sz="2000" b="1" dirty="0">
                          <a:effectLst/>
                        </a:rPr>
                        <a:t>Число ячеек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effectLst/>
                        </a:rPr>
                        <a:t>16</a:t>
                      </a:r>
                      <a:r>
                        <a:rPr lang="ru-RU" sz="2000" b="1" dirty="0" err="1" smtClean="0">
                          <a:effectLst/>
                        </a:rPr>
                        <a:t>х</a:t>
                      </a:r>
                      <a:r>
                        <a:rPr lang="en-US" sz="2000" b="1" dirty="0" smtClean="0">
                          <a:effectLst/>
                        </a:rPr>
                        <a:t>16</a:t>
                      </a:r>
                      <a:endParaRPr lang="ru-RU" sz="2000" b="1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669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Шаг измерения времени, </a:t>
                      </a:r>
                      <a:r>
                        <a:rPr lang="ru-RU" dirty="0" err="1">
                          <a:effectLst/>
                        </a:rPr>
                        <a:t>мксек</a:t>
                      </a:r>
                      <a:endParaRPr lang="ru-RU" dirty="0">
                        <a:effectLst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0,8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669">
                <a:tc>
                  <a:txBody>
                    <a:bodyPr/>
                    <a:lstStyle/>
                    <a:p>
                      <a:r>
                        <a:rPr lang="ru-RU" sz="2000" b="1" dirty="0">
                          <a:effectLst/>
                        </a:rPr>
                        <a:t>Высота </a:t>
                      </a:r>
                      <a:r>
                        <a:rPr lang="ru-RU" sz="2000" b="1" dirty="0" smtClean="0">
                          <a:effectLst/>
                        </a:rPr>
                        <a:t>солнечно-синхронной орбиты</a:t>
                      </a:r>
                      <a:r>
                        <a:rPr lang="ru-RU" sz="2000" b="1" dirty="0">
                          <a:effectLst/>
                        </a:rPr>
                        <a:t>, км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 smtClean="0">
                        <a:effectLst/>
                      </a:endParaRPr>
                    </a:p>
                    <a:p>
                      <a:r>
                        <a:rPr lang="ru-RU" sz="2000" b="1" dirty="0" smtClean="0">
                          <a:effectLst/>
                        </a:rPr>
                        <a:t>500</a:t>
                      </a:r>
                      <a:endParaRPr lang="ru-RU" sz="2000" b="1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8527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Энергетический порог для частиц КЛПВЭ, эВ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>
                        <a:effectLst/>
                      </a:endParaRPr>
                    </a:p>
                    <a:p>
                      <a:r>
                        <a:rPr lang="ru-RU" dirty="0" smtClean="0">
                          <a:effectLst/>
                        </a:rPr>
                        <a:t>5*10</a:t>
                      </a:r>
                      <a:r>
                        <a:rPr lang="ru-RU" baseline="30000" dirty="0" smtClean="0">
                          <a:effectLst/>
                        </a:rPr>
                        <a:t>19</a:t>
                      </a:r>
                      <a:endParaRPr lang="ru-RU" baseline="30000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3430">
                <a:tc>
                  <a:txBody>
                    <a:bodyPr/>
                    <a:lstStyle/>
                    <a:p>
                      <a:r>
                        <a:rPr lang="ru-RU" sz="2000" b="1" dirty="0">
                          <a:effectLst/>
                        </a:rPr>
                        <a:t>Площадь обзора </a:t>
                      </a:r>
                      <a:r>
                        <a:rPr lang="ru-RU" sz="2000" b="1" dirty="0" err="1" smtClean="0">
                          <a:effectLst/>
                        </a:rPr>
                        <a:t>атм</a:t>
                      </a:r>
                      <a:r>
                        <a:rPr lang="ru-RU" sz="2000" b="1" dirty="0" smtClean="0">
                          <a:effectLst/>
                        </a:rPr>
                        <a:t>, </a:t>
                      </a:r>
                      <a:r>
                        <a:rPr lang="ru-RU" sz="2000" b="1" dirty="0">
                          <a:effectLst/>
                        </a:rPr>
                        <a:t>км</a:t>
                      </a:r>
                      <a:r>
                        <a:rPr lang="ru-RU" sz="2000" b="1" baseline="30000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effectLst/>
                        </a:rPr>
                        <a:t>80х80</a:t>
                      </a:r>
                      <a:endParaRPr lang="ru-RU" sz="2000" b="1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669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Шаг измерения трека, км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5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6" y="4067870"/>
            <a:ext cx="2854808" cy="2664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8296" y="6753651"/>
            <a:ext cx="441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Составное зеркало – концентратор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  <a:tabLst>
                <a:tab pos="6244560" algn="r"/>
              </a:tabLst>
            </a:pPr>
            <a:r>
              <a:rPr lang="ru-RU" u="sng" dirty="0">
                <a:solidFill>
                  <a:schemeClr val="bg1"/>
                </a:solidFill>
              </a:rPr>
              <a:t>Программа  MC моделирования ESAF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31800" y="1850722"/>
            <a:ext cx="4795197" cy="44644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544368" y="2051645"/>
            <a:ext cx="42760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Распределение ШАЛ, генерируемых программой ESAF - сверху вниз: распределение точек вхождения начального протона в атмосферу Земли, положение первичной вершины и максимума ШАЛ и точек пересечения оси ШАЛ с поверхностью Земли.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bg>
      <p:bgPr>
        <a:blipFill dpi="0" rotWithShape="1">
          <a:blip r:embed="rId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1840" y="2267669"/>
            <a:ext cx="8352928" cy="42484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91839" y="301320"/>
            <a:ext cx="8783799" cy="16783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Пример события ШАЛ с длительностью ~256 тактов </a:t>
            </a:r>
            <a:r>
              <a:rPr lang="en-US" sz="2400" b="1" dirty="0" smtClean="0">
                <a:solidFill>
                  <a:schemeClr val="bg1"/>
                </a:solidFill>
              </a:rPr>
              <a:t>(200 </a:t>
            </a:r>
            <a:r>
              <a:rPr lang="ru-RU" sz="2400" b="1" dirty="0" smtClean="0">
                <a:solidFill>
                  <a:schemeClr val="bg1"/>
                </a:solidFill>
              </a:rPr>
              <a:t>мкс)</a:t>
            </a:r>
          </a:p>
          <a:p>
            <a:pPr hangingPunc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– суммарное распределение фотонов на катодах фотодетектора, E = 10</a:t>
            </a:r>
            <a:r>
              <a:rPr lang="ru-RU" sz="2400" b="1" baseline="30000" dirty="0" smtClean="0">
                <a:solidFill>
                  <a:schemeClr val="bg1"/>
                </a:solidFill>
              </a:rPr>
              <a:t>20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эВ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smtClean="0">
                <a:solidFill>
                  <a:schemeClr val="bg1"/>
                </a:solidFill>
              </a:rPr>
              <a:t>зенитный угол 60</a:t>
            </a:r>
            <a:r>
              <a:rPr lang="ru-RU" sz="2400" b="1" baseline="30000" dirty="0" smtClean="0">
                <a:solidFill>
                  <a:schemeClr val="bg1"/>
                </a:solidFill>
              </a:rPr>
              <a:t>o</a:t>
            </a:r>
            <a:r>
              <a:rPr lang="ru-RU" sz="2400" b="1" dirty="0" smtClean="0">
                <a:solidFill>
                  <a:schemeClr val="bg1"/>
                </a:solidFill>
              </a:rPr>
              <a:t>, 4500 фотонов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935856" y="6302739"/>
            <a:ext cx="7790110" cy="645450"/>
          </a:xfrm>
          <a:solidFill>
            <a:schemeClr val="tx1"/>
          </a:solidFill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Картина последовательных 16-тактовых кадров и сработавших пикселей,  полученная с помощью программы TUSSIM.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935855" y="706131"/>
            <a:ext cx="7473941" cy="5305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03999" y="5796061"/>
            <a:ext cx="8870040" cy="1296144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Распределения значений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токов ФЭУ при фоне I =</a:t>
            </a:r>
            <a:r>
              <a:rPr lang="ru-RU" sz="2400" dirty="0" smtClean="0">
                <a:solidFill>
                  <a:schemeClr val="bg1"/>
                </a:solidFill>
              </a:rPr>
              <a:t>0.8</a:t>
            </a:r>
            <a:r>
              <a:rPr lang="en-US" sz="2400" dirty="0" smtClean="0">
                <a:solidFill>
                  <a:schemeClr val="bg1"/>
                </a:solidFill>
              </a:rPr>
              <a:t>×I</a:t>
            </a:r>
            <a:r>
              <a:rPr lang="en-US" sz="2400" baseline="-25000" dirty="0" smtClean="0">
                <a:solidFill>
                  <a:schemeClr val="bg1"/>
                </a:solidFill>
              </a:rPr>
              <a:t>o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с</a:t>
            </a:r>
            <a:r>
              <a:rPr lang="ru-RU" sz="2400" b="1" dirty="0" smtClean="0">
                <a:solidFill>
                  <a:schemeClr val="bg1"/>
                </a:solidFill>
              </a:rPr>
              <a:t>/</a:t>
            </a:r>
            <a:r>
              <a:rPr lang="ru-RU" sz="2400" dirty="0" smtClean="0">
                <a:solidFill>
                  <a:schemeClr val="bg1"/>
                </a:solidFill>
              </a:rPr>
              <a:t>без КЛПВЭ событий.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808" y="1547589"/>
            <a:ext cx="885698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61160" y="395461"/>
            <a:ext cx="9071640" cy="100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ru-RU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6244560" algn="r"/>
              </a:tabLst>
            </a:pPr>
            <a:r>
              <a:rPr lang="ru-RU" sz="3200" b="1" dirty="0" smtClean="0">
                <a:solidFill>
                  <a:schemeClr val="bg1"/>
                </a:solidFill>
              </a:rPr>
              <a:t>Программа моделирования триггера</a:t>
            </a:r>
            <a:endParaRPr lang="ru-RU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808" y="2267669"/>
            <a:ext cx="4464495" cy="4105764"/>
          </a:xfrm>
          <a:prstGeom prst="rect">
            <a:avLst/>
          </a:prstGeom>
          <a:solidFill>
            <a:srgbClr val="EEECE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2320" y="2267669"/>
            <a:ext cx="4464496" cy="4097939"/>
          </a:xfrm>
          <a:prstGeom prst="rect">
            <a:avLst/>
          </a:prstGeom>
          <a:solidFill>
            <a:srgbClr val="EEECE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Текст 3"/>
          <p:cNvSpPr txBox="1">
            <a:spLocks/>
          </p:cNvSpPr>
          <p:nvPr/>
        </p:nvSpPr>
        <p:spPr>
          <a:xfrm>
            <a:off x="575816" y="611485"/>
            <a:ext cx="8928992" cy="1031428"/>
          </a:xfrm>
          <a:prstGeom prst="rect">
            <a:avLst/>
          </a:prstGeom>
        </p:spPr>
        <p:txBody>
          <a:bodyPr/>
          <a:lstStyle/>
          <a:p>
            <a:pPr lvl="0" hangingPunct="0">
              <a:spcAft>
                <a:spcPts val="1417"/>
              </a:spcAft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Примеры зависимости скорости счета триггеров второго уровня при изменении порога триггера 1-го уровня при фоне I =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0.6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×</a:t>
            </a:r>
            <a:r>
              <a:rPr lang="en-US" sz="2400" dirty="0" smtClean="0"/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I</a:t>
            </a:r>
            <a:r>
              <a:rPr kumimoji="0" lang="en-US" sz="24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o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(слева) и I =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0.8</a:t>
            </a:r>
            <a:r>
              <a:rPr lang="en-US" sz="2400" dirty="0" smtClean="0">
                <a:solidFill>
                  <a:schemeClr val="bg1"/>
                </a:solidFill>
              </a:rPr>
              <a:t> ×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I</a:t>
            </a:r>
            <a:r>
              <a:rPr kumimoji="0" lang="en-US" sz="24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o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(справа).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816" y="1691605"/>
            <a:ext cx="856895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одержимое 5"/>
          <p:cNvSpPr txBox="1">
            <a:spLocks/>
          </p:cNvSpPr>
          <p:nvPr/>
        </p:nvSpPr>
        <p:spPr>
          <a:xfrm>
            <a:off x="503999" y="251445"/>
            <a:ext cx="8870040" cy="187220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Зависимости величины порога в триггере первого уровня при изменении фона в интервале 2-100% от его среднего значения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I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o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при скорости счета 1 раз в минуту и разных топологиях триггера 2-го уровня: 3, 4 и 5 последовательных кадра.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808" y="2699717"/>
            <a:ext cx="4392488" cy="401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3999" y="301320"/>
            <a:ext cx="9071640" cy="67020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Программа моделирования полета ТУС на орбите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824" y="1806723"/>
            <a:ext cx="7848872" cy="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5184328" y="2771725"/>
            <a:ext cx="4176464" cy="4104456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Зависимости величины фона при изменении зенитного угла Луны при ее разных фазах: </a:t>
            </a:r>
            <a:r>
              <a:rPr lang="ru-RU" sz="4800" b="1" dirty="0" err="1" smtClean="0">
                <a:solidFill>
                  <a:schemeClr val="bg1"/>
                </a:solidFill>
                <a:latin typeface="Liberation Sans" pitchFamily="18"/>
                <a:cs typeface="Times New Roman"/>
              </a:rPr>
              <a:t>ᵦ</a:t>
            </a:r>
            <a:r>
              <a:rPr lang="ru-RU" sz="2400" b="1" dirty="0" err="1" smtClean="0">
                <a:solidFill>
                  <a:schemeClr val="bg1"/>
                </a:solidFill>
                <a:latin typeface="Liberation Sans" pitchFamily="18"/>
                <a:cs typeface="Times New Roman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Liberation Sans" pitchFamily="18"/>
                <a:cs typeface="Times New Roman"/>
              </a:rPr>
              <a:t>=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π,  π/2, π/4,  π/8,  π/15,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0.. (радиан) Безлуние – нижняя кривая, полнолуние – верхняя кривая.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9832" y="2670100"/>
            <a:ext cx="323960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10</a:t>
            </a:r>
            <a:r>
              <a:rPr lang="en-US" sz="2400" b="1" baseline="30000" dirty="0" smtClean="0"/>
              <a:t>5</a:t>
            </a:r>
            <a:r>
              <a:rPr lang="ru-RU" sz="2400" b="1" baseline="30000" dirty="0" smtClean="0"/>
              <a:t> </a:t>
            </a:r>
            <a:r>
              <a:rPr lang="ru-RU" sz="2400" b="1" dirty="0" smtClean="0"/>
              <a:t>фотон/(м</a:t>
            </a:r>
            <a:r>
              <a:rPr lang="ru-RU" sz="2400" b="1" baseline="30000" dirty="0" smtClean="0"/>
              <a:t>2</a:t>
            </a:r>
            <a:r>
              <a:rPr lang="en-US" sz="2400" dirty="0" smtClean="0"/>
              <a:t>×</a:t>
            </a:r>
            <a:r>
              <a:rPr lang="ru-RU" sz="2400" b="1" dirty="0" smtClean="0"/>
              <a:t>мкс</a:t>
            </a:r>
            <a:r>
              <a:rPr lang="en-US" sz="2400" dirty="0" smtClean="0"/>
              <a:t>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</a:t>
            </a:r>
            <a:r>
              <a:rPr lang="en-US" sz="2400" b="1" dirty="0" smtClean="0"/>
              <a:t>)</a:t>
            </a:r>
            <a:endParaRPr lang="ru-RU" sz="24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818" y="0"/>
            <a:ext cx="8758864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Рамка 4"/>
          <p:cNvSpPr/>
          <p:nvPr/>
        </p:nvSpPr>
        <p:spPr>
          <a:xfrm>
            <a:off x="4405242" y="1477949"/>
            <a:ext cx="1111373" cy="873130"/>
          </a:xfrm>
          <a:prstGeom prst="frame">
            <a:avLst>
              <a:gd name="adj1" fmla="val 1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4405242" y="6686545"/>
            <a:ext cx="1111373" cy="873130"/>
          </a:xfrm>
          <a:prstGeom prst="frame">
            <a:avLst>
              <a:gd name="adj1" fmla="val 1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923" y="128565"/>
            <a:ext cx="8850924" cy="378777"/>
          </a:xfrm>
          <a:prstGeom prst="rect">
            <a:avLst/>
          </a:prstGeom>
          <a:solidFill>
            <a:schemeClr val="bg2"/>
          </a:solidFill>
        </p:spPr>
        <p:txBody>
          <a:bodyPr wrap="none" lIns="100794" tIns="50397" rIns="100794" bIns="50397" rtlCol="0">
            <a:spAutoFit/>
          </a:bodyPr>
          <a:lstStyle/>
          <a:p>
            <a:r>
              <a:rPr lang="ru-RU" dirty="0" smtClean="0"/>
              <a:t>Зависимость зенитного угла Луны от времени в локальной системе координат спутника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44344" y="3779838"/>
            <a:ext cx="5923328" cy="378777"/>
          </a:xfrm>
          <a:prstGeom prst="rect">
            <a:avLst/>
          </a:prstGeom>
          <a:solidFill>
            <a:schemeClr val="bg2"/>
          </a:solidFill>
        </p:spPr>
        <p:txBody>
          <a:bodyPr wrap="none" lIns="100794" tIns="50397" rIns="100794" bIns="50397" rtlCol="0">
            <a:spAutoFit/>
          </a:bodyPr>
          <a:lstStyle/>
          <a:p>
            <a:r>
              <a:rPr lang="ru-RU" dirty="0" smtClean="0"/>
              <a:t>Зависимость фонового излучения атмосферы от времени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95049" y="3382960"/>
            <a:ext cx="750181" cy="378777"/>
          </a:xfrm>
          <a:prstGeom prst="rect">
            <a:avLst/>
          </a:prstGeom>
          <a:solidFill>
            <a:schemeClr val="bg1"/>
          </a:solidFill>
        </p:spPr>
        <p:txBody>
          <a:bodyPr wrap="none" lIns="100794" tIns="50397" rIns="100794" bIns="50397" rtlCol="0">
            <a:spAutoFit/>
          </a:bodyPr>
          <a:lstStyle/>
          <a:p>
            <a:r>
              <a:rPr lang="en-US" dirty="0" smtClean="0"/>
              <a:t>t, min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215665" y="7152555"/>
            <a:ext cx="750181" cy="378777"/>
          </a:xfrm>
          <a:prstGeom prst="rect">
            <a:avLst/>
          </a:prstGeom>
          <a:solidFill>
            <a:schemeClr val="bg1"/>
          </a:solidFill>
        </p:spPr>
        <p:txBody>
          <a:bodyPr wrap="none" lIns="100794" tIns="50397" rIns="100794" bIns="50397" rtlCol="0">
            <a:spAutoFit/>
          </a:bodyPr>
          <a:lstStyle/>
          <a:p>
            <a:r>
              <a:rPr lang="en-US" dirty="0" smtClean="0"/>
              <a:t>t, min</a:t>
            </a:r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9889" y="574634"/>
            <a:ext cx="8093077" cy="6985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58798" y="4176715"/>
            <a:ext cx="5923328" cy="378777"/>
          </a:xfrm>
          <a:prstGeom prst="rect">
            <a:avLst/>
          </a:prstGeom>
          <a:solidFill>
            <a:schemeClr val="bg2"/>
          </a:solidFill>
        </p:spPr>
        <p:txBody>
          <a:bodyPr wrap="none" lIns="100794" tIns="50397" rIns="100794" bIns="50397" rtlCol="0">
            <a:spAutoFit/>
          </a:bodyPr>
          <a:lstStyle/>
          <a:p>
            <a:r>
              <a:rPr lang="ru-RU" dirty="0" smtClean="0"/>
              <a:t>Зависимость фонового излучения атмосферы от времени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860" y="539477"/>
            <a:ext cx="8850924" cy="378777"/>
          </a:xfrm>
          <a:prstGeom prst="rect">
            <a:avLst/>
          </a:prstGeom>
          <a:solidFill>
            <a:schemeClr val="bg2"/>
          </a:solidFill>
        </p:spPr>
        <p:txBody>
          <a:bodyPr wrap="none" lIns="100794" tIns="50397" rIns="100794" bIns="50397" rtlCol="0">
            <a:spAutoFit/>
          </a:bodyPr>
          <a:lstStyle/>
          <a:p>
            <a:r>
              <a:rPr lang="ru-RU" dirty="0" smtClean="0"/>
              <a:t>Зависимость зенитного угла Луны от времени в локальной системе координат спутника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453817" y="3700462"/>
            <a:ext cx="750181" cy="378777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dirty="0" smtClean="0"/>
              <a:t>t, min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95049" y="7034232"/>
            <a:ext cx="750181" cy="378777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dirty="0" smtClean="0"/>
              <a:t>t, min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70172" y="1081071"/>
            <a:ext cx="1897738" cy="378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00794" tIns="50397" rIns="100794" bIns="50397" rtlCol="0">
            <a:spAutoFit/>
          </a:bodyPr>
          <a:lstStyle/>
          <a:p>
            <a:r>
              <a:rPr lang="ru-RU" dirty="0" smtClean="0"/>
              <a:t>Орбиты спутника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87707" y="4811719"/>
            <a:ext cx="1897738" cy="378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00794" tIns="50397" rIns="100794" bIns="50397" rtlCol="0">
            <a:spAutoFit/>
          </a:bodyPr>
          <a:lstStyle/>
          <a:p>
            <a:r>
              <a:rPr lang="ru-RU" dirty="0" smtClean="0"/>
              <a:t>Орбиты спутника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675383" y="1477949"/>
            <a:ext cx="158768" cy="555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834151" y="1477949"/>
            <a:ext cx="396919" cy="3968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834151" y="1477949"/>
            <a:ext cx="1349525" cy="79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6072302" y="5208596"/>
            <a:ext cx="79384" cy="9525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151686" y="5208596"/>
            <a:ext cx="714454" cy="4762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151686" y="5208596"/>
            <a:ext cx="15876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15976" y="4211885"/>
            <a:ext cx="59984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10</a:t>
            </a:r>
            <a:r>
              <a:rPr lang="ru-RU" sz="2400" b="1" baseline="30000" dirty="0" smtClean="0"/>
              <a:t>3</a:t>
            </a:r>
            <a:endParaRPr lang="ru-RU" sz="2400" b="1" baseline="30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bg>
      <p:bgPr>
        <a:blipFill dpi="0" rotWithShape="1">
          <a:blip r:embed="rId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8" y="1763613"/>
            <a:ext cx="7272808" cy="4712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48224" y="6476071"/>
            <a:ext cx="1496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Спектр </a:t>
            </a:r>
            <a:r>
              <a:rPr lang="ru-RU" sz="2000" b="1" dirty="0" err="1" smtClean="0">
                <a:solidFill>
                  <a:schemeClr val="bg1"/>
                </a:solidFill>
              </a:rPr>
              <a:t>Оже</a:t>
            </a:r>
            <a:endParaRPr lang="ru-RU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223888" y="6964995"/>
                <a:ext cx="7272808" cy="4152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ru-RU"/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r>
                                  <a:rPr lang="ru-RU" i="1"/>
                                  <m:t>𝐸</m:t>
                                </m:r>
                              </m:e>
                              <m:sup>
                                <m:r>
                                  <a:rPr lang="ru-RU" i="1"/>
                                  <m:t>3</m:t>
                                </m:r>
                              </m:sup>
                            </m:sSup>
                            <m:r>
                              <a:rPr lang="ru-RU" i="1"/>
                              <m:t>𝐽</m:t>
                            </m:r>
                            <m:d>
                              <m:dPr>
                                <m:ctrlPr>
                                  <a:rPr lang="ru-RU" i="1"/>
                                </m:ctrlPr>
                              </m:dPr>
                              <m:e>
                                <m:r>
                                  <a:rPr lang="ru-RU" i="1"/>
                                  <m:t>𝐸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ru-RU" i="1"/>
                      <m:t>=37,74+</m:t>
                    </m:r>
                    <m:d>
                      <m:dPr>
                        <m:ctrlPr>
                          <a:rPr lang="ru-RU" i="1"/>
                        </m:ctrlPr>
                      </m:dPr>
                      <m:e>
                        <m:r>
                          <a:rPr lang="ru-RU" i="1"/>
                          <m:t>4,2−3,0</m:t>
                        </m:r>
                      </m:e>
                    </m:d>
                    <m:r>
                      <a:rPr lang="ru-RU" i="1"/>
                      <m:t>∗(19,41−</m:t>
                    </m:r>
                    <m:r>
                      <m:rPr>
                        <m:sty m:val="p"/>
                      </m:rPr>
                      <a:rPr lang="ru-RU"/>
                      <m:t>log</m:t>
                    </m:r>
                    <m:r>
                      <a:rPr lang="ru-RU" i="1"/>
                      <m:t>(</m:t>
                    </m:r>
                    <m:r>
                      <a:rPr lang="ru-RU" i="1"/>
                      <m:t>𝐸</m:t>
                    </m:r>
                    <m:r>
                      <a:rPr lang="ru-RU" i="1"/>
                      <m:t>))</m:t>
                    </m:r>
                  </m:oMath>
                </a14:m>
                <a:r>
                  <a:rPr lang="ru-RU" dirty="0" smtClean="0"/>
                  <a:t>                        (1)</a:t>
                </a:r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888" y="6964995"/>
                <a:ext cx="7272808" cy="41524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51" b="-205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Заголовок 1"/>
          <p:cNvSpPr txBox="1">
            <a:spLocks/>
          </p:cNvSpPr>
          <p:nvPr/>
        </p:nvSpPr>
        <p:spPr>
          <a:xfrm>
            <a:off x="503999" y="301320"/>
            <a:ext cx="9071640" cy="12621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ru-RU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6244560" algn="r"/>
              </a:tabLst>
            </a:pPr>
            <a:r>
              <a:rPr lang="ru-RU" u="sng" dirty="0" smtClean="0">
                <a:solidFill>
                  <a:schemeClr val="bg1"/>
                </a:solidFill>
              </a:rPr>
              <a:t>Результаты моделирования эксперимента ТУС</a:t>
            </a:r>
            <a:endParaRPr lang="ru-RU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088" y="971525"/>
            <a:ext cx="669674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72008" y="899517"/>
            <a:ext cx="2880072" cy="6192688"/>
          </a:xfrm>
          <a:prstGeom prst="rect">
            <a:avLst/>
          </a:prstGeo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Вверху – ожидаемый поток в год КЛПВЭ в интервале 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10</a:t>
            </a:r>
            <a:r>
              <a:rPr lang="ru-RU" sz="2800" b="1" baseline="30000" dirty="0" smtClean="0">
                <a:solidFill>
                  <a:srgbClr val="FFFF00"/>
                </a:solidFill>
              </a:rPr>
              <a:t>19.5</a:t>
            </a:r>
            <a:r>
              <a:rPr lang="ru-RU" sz="2800" b="1" dirty="0" smtClean="0">
                <a:solidFill>
                  <a:srgbClr val="FFFF00"/>
                </a:solidFill>
              </a:rPr>
              <a:t> – 10</a:t>
            </a:r>
            <a:r>
              <a:rPr lang="ru-RU" sz="2800" b="1" baseline="30000" dirty="0" smtClean="0">
                <a:solidFill>
                  <a:srgbClr val="FFFF00"/>
                </a:solidFill>
              </a:rPr>
              <a:t>20.5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эВ</a:t>
            </a:r>
            <a:r>
              <a:rPr lang="ru-RU" sz="2000" b="1" dirty="0" smtClean="0">
                <a:solidFill>
                  <a:schemeClr val="bg1"/>
                </a:solidFill>
              </a:rPr>
              <a:t>, внизу – оценка потока КЛПВЭ, измеренного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rgbClr val="FFFF00"/>
                </a:solidFill>
              </a:rPr>
              <a:t>за 5 лет работы ТУС и 20% </a:t>
            </a:r>
            <a:r>
              <a:rPr lang="ru-RU" sz="2000" b="1" dirty="0" smtClean="0">
                <a:solidFill>
                  <a:schemeClr val="bg1"/>
                </a:solidFill>
              </a:rPr>
              <a:t>эффективности использования времени при наборе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данных. 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Всего 30-50 событий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251445"/>
            <a:ext cx="907164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u="sng" dirty="0">
                <a:solidFill>
                  <a:srgbClr val="FFFF00"/>
                </a:solidFill>
              </a:rPr>
              <a:t>Р</a:t>
            </a:r>
            <a:r>
              <a:rPr lang="ru-RU" b="1" u="sng" dirty="0" smtClean="0">
                <a:solidFill>
                  <a:srgbClr val="FFFF00"/>
                </a:solidFill>
              </a:rPr>
              <a:t>езультаты</a:t>
            </a:r>
            <a:endParaRPr lang="ru-RU" b="1" u="sng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46736" y="1187549"/>
            <a:ext cx="8870040" cy="6336704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С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помощью программы TUSSIM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изучены распределения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фоновых и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</a:rPr>
              <a:t>ШАЛ-фотонов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  на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фотодетекторе ТУС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С помощью программы </a:t>
            </a:r>
            <a:r>
              <a:rPr lang="ru-RU" sz="2400" dirty="0" smtClean="0">
                <a:solidFill>
                  <a:srgbClr val="FFFF00"/>
                </a:solidFill>
              </a:rPr>
              <a:t>моделирования триггера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получена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зависимость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скорости счета триггеров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2 уровня от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порога триггера 1 уровня при различных фоновых условиях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С помощью программы моделирования полета ТУС на орбите получена зависимость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интенсивности фона от времени</a:t>
            </a:r>
            <a:endParaRPr lang="ru-RU" sz="2400" dirty="0">
              <a:solidFill>
                <a:srgbClr val="FFFF00"/>
              </a:solidFill>
              <a:latin typeface="Times New Roman" pitchFamily="18" charset="0"/>
            </a:endParaRP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Получены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ожидаемые энергетические спектры частиц сверхвысокой энергии при 5-летней экспозиции ТУС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с учетом различных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фоновых потоков и различных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топологий  в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триггере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2-го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</a:rPr>
              <a:t>уровня.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12">
    <p:bg>
      <p:bgPr>
        <a:blipFill dpi="0" rotWithShape="1">
          <a:blip r:embed="rId3" cstate="print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  <a:tabLst>
                <a:tab pos="6244560" algn="r"/>
              </a:tabLst>
            </a:pPr>
            <a:r>
              <a:rPr lang="ru-RU" u="sng" dirty="0">
                <a:solidFill>
                  <a:schemeClr val="bg1"/>
                </a:solidFill>
              </a:rPr>
              <a:t>Трассировка ШАЛ фотонов через оптическую систему ТУС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marL="0" indent="0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32000" y="1763613"/>
            <a:ext cx="4464297" cy="4464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4896297" y="1763614"/>
            <a:ext cx="4680520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32000" y="6300117"/>
            <a:ext cx="91448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Угловая зависимость PSF для зеркала Френеля. Слева – идеальное зеркало, справа – зеркало ТУС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76000" y="-36587"/>
            <a:ext cx="9071640" cy="126215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  <a:tabLst>
                <a:tab pos="6244560" algn="r"/>
              </a:tabLst>
            </a:pPr>
            <a:r>
              <a:rPr lang="ru-RU" u="sng" dirty="0">
                <a:solidFill>
                  <a:schemeClr val="bg1"/>
                </a:solidFill>
              </a:rPr>
              <a:t>Программа TUSSIM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863848" y="1115541"/>
            <a:ext cx="8280920" cy="50251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75816" y="6156101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Коэффициенты усиления ФЭУ. Ось х – номер кластера, ось у – номер ФЭУ в кластере.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marL="0" indent="0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3808" y="251445"/>
            <a:ext cx="9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Зависимость скользящих сумм в ФЭУ от времени для идеальных ФЭУ для события для минимального фона I = 0.12*</a:t>
            </a:r>
            <a:r>
              <a:rPr lang="ru-RU" sz="2400" b="1" dirty="0" err="1" smtClean="0">
                <a:solidFill>
                  <a:schemeClr val="bg1"/>
                </a:solidFill>
              </a:rPr>
              <a:t>I</a:t>
            </a:r>
            <a:r>
              <a:rPr lang="ru-RU" sz="2400" b="1" baseline="-25000" dirty="0" err="1" smtClean="0">
                <a:solidFill>
                  <a:schemeClr val="bg1"/>
                </a:solidFill>
              </a:rPr>
              <a:t>o</a:t>
            </a:r>
            <a:r>
              <a:rPr lang="ru-RU" sz="2400" b="1" dirty="0" smtClean="0">
                <a:solidFill>
                  <a:schemeClr val="bg1"/>
                </a:solidFill>
              </a:rPr>
              <a:t> 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1840" y="1619597"/>
            <a:ext cx="8280920" cy="504056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5pPr>
            <a:lvl6pPr marL="2591999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6pPr>
            <a:lvl7pPr marL="3023999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Lohit Hindi" pitchFamily="2"/>
              </a:defRPr>
            </a:lvl9pPr>
          </a:lstStyle>
          <a:p>
            <a:pPr marL="0" indent="0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5816" y="251445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2400" b="1" dirty="0" smtClean="0">
                <a:solidFill>
                  <a:schemeClr val="bg1"/>
                </a:solidFill>
              </a:rPr>
              <a:t>Распределения средних значений скользящих сумм в каждом из кластеров за время прохождения через ЭБФ события при фоне </a:t>
            </a:r>
            <a:r>
              <a:rPr lang="ru-RU" sz="2400" b="1" dirty="0" err="1" smtClean="0">
                <a:solidFill>
                  <a:schemeClr val="bg1"/>
                </a:solidFill>
              </a:rPr>
              <a:t>I</a:t>
            </a:r>
            <a:r>
              <a:rPr lang="ru-RU" sz="2400" b="1" baseline="-25000" dirty="0" err="1" smtClean="0">
                <a:solidFill>
                  <a:schemeClr val="bg1"/>
                </a:solidFill>
              </a:rPr>
              <a:t>min</a:t>
            </a:r>
            <a:r>
              <a:rPr lang="ru-RU" sz="2400" b="1" dirty="0" smtClean="0">
                <a:solidFill>
                  <a:schemeClr val="bg1"/>
                </a:solidFill>
              </a:rPr>
              <a:t> =0.12*</a:t>
            </a:r>
            <a:r>
              <a:rPr lang="ru-RU" sz="2400" b="1" dirty="0" err="1" smtClean="0">
                <a:solidFill>
                  <a:schemeClr val="bg1"/>
                </a:solidFill>
              </a:rPr>
              <a:t>I</a:t>
            </a:r>
            <a:r>
              <a:rPr lang="ru-RU" sz="2400" b="1" baseline="-25000" dirty="0" err="1" smtClean="0">
                <a:solidFill>
                  <a:schemeClr val="bg1"/>
                </a:solidFill>
              </a:rPr>
              <a:t>o</a:t>
            </a:r>
            <a:r>
              <a:rPr lang="ru-RU" sz="2400" b="1" dirty="0" smtClean="0">
                <a:solidFill>
                  <a:schemeClr val="bg1"/>
                </a:solidFill>
              </a:rPr>
              <a:t> и «идеальных» ФЭУ 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808" y="1475581"/>
            <a:ext cx="8928991" cy="597666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5816" y="395461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Распределения средних значений скользящих сумм в каждом из кластеров за время прохождения через ЭБФ события при фоне </a:t>
            </a:r>
            <a:r>
              <a:rPr lang="ru-RU" sz="2000" b="1" dirty="0" err="1" smtClean="0">
                <a:solidFill>
                  <a:schemeClr val="bg1"/>
                </a:solidFill>
              </a:rPr>
              <a:t>I</a:t>
            </a:r>
            <a:r>
              <a:rPr lang="ru-RU" sz="2000" b="1" baseline="-25000" dirty="0" err="1" smtClean="0">
                <a:solidFill>
                  <a:schemeClr val="bg1"/>
                </a:solidFill>
              </a:rPr>
              <a:t>min</a:t>
            </a:r>
            <a:r>
              <a:rPr lang="ru-RU" sz="2000" b="1" dirty="0" smtClean="0">
                <a:solidFill>
                  <a:schemeClr val="bg1"/>
                </a:solidFill>
              </a:rPr>
              <a:t> =0.12*</a:t>
            </a:r>
            <a:r>
              <a:rPr lang="ru-RU" sz="2000" b="1" dirty="0" err="1" smtClean="0">
                <a:solidFill>
                  <a:schemeClr val="bg1"/>
                </a:solidFill>
              </a:rPr>
              <a:t>I</a:t>
            </a:r>
            <a:r>
              <a:rPr lang="ru-RU" sz="2000" b="1" baseline="-25000" dirty="0" err="1" smtClean="0">
                <a:solidFill>
                  <a:schemeClr val="bg1"/>
                </a:solidFill>
              </a:rPr>
              <a:t>o</a:t>
            </a:r>
            <a:r>
              <a:rPr lang="ru-RU" sz="2000" b="1" dirty="0" smtClean="0">
                <a:solidFill>
                  <a:schemeClr val="bg1"/>
                </a:solidFill>
              </a:rPr>
              <a:t> и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 «реальных» ФЭУ.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3808" y="1403573"/>
            <a:ext cx="8856984" cy="5472608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03999" y="-180603"/>
            <a:ext cx="9071640" cy="100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ru-RU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6244560" algn="r"/>
              </a:tabLst>
            </a:pPr>
            <a:endParaRPr lang="ru-RU" sz="4000" u="sng" dirty="0">
              <a:solidFill>
                <a:schemeClr val="bg1"/>
              </a:solidFill>
            </a:endParaRP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575816" y="5868217"/>
            <a:ext cx="9217024" cy="1151980"/>
          </a:xfrm>
          <a:prstGeom prst="rect">
            <a:avLst/>
          </a:prstGeom>
        </p:spPr>
        <p:txBody>
          <a:bodyPr/>
          <a:lstStyle/>
          <a:p>
            <a:pPr lvl="0" hangingPunct="0">
              <a:spcAft>
                <a:spcPts val="1417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Распределение нормированных коэффициентов усиления ФЭУ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611485"/>
            <a:ext cx="5935980" cy="496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76" y="1115541"/>
            <a:ext cx="4752528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8304" y="1115541"/>
            <a:ext cx="48965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3"/>
          <p:cNvSpPr txBox="1">
            <a:spLocks/>
          </p:cNvSpPr>
          <p:nvPr/>
        </p:nvSpPr>
        <p:spPr>
          <a:xfrm>
            <a:off x="71760" y="5868217"/>
            <a:ext cx="9721080" cy="1151980"/>
          </a:xfrm>
          <a:prstGeom prst="rect">
            <a:avLst/>
          </a:prstGeom>
        </p:spPr>
        <p:txBody>
          <a:bodyPr/>
          <a:lstStyle/>
          <a:p>
            <a:pPr lvl="0" hangingPunct="0">
              <a:spcAft>
                <a:spcPts val="1417"/>
              </a:spcAft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Распределения значений скользящих сумм в кластерах при разных фонах от   I =0.2*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I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o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до I =0.8*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I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o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и реальных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/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«идеальных»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ФЭУ. Суммы с КЛПВЭ событиями в интервале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E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= (1.5 – 2.0)*10</a:t>
            </a:r>
            <a:r>
              <a:rPr kumimoji="0" lang="ru-RU" sz="20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20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eV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ation Sans" pitchFamily="18"/>
              </a:rPr>
              <a:t> выделены красными символами.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ation Sans" pitchFamily="1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9394</TotalTime>
  <Words>721</Words>
  <Application>Microsoft Office PowerPoint</Application>
  <PresentationFormat>Произвольный</PresentationFormat>
  <Paragraphs>94</Paragraphs>
  <Slides>25</Slides>
  <Notes>21</Notes>
  <HiddenSlides>7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Обычный</vt:lpstr>
      <vt:lpstr>Слайд</vt:lpstr>
      <vt:lpstr>Монте-Карло моделирование орбитального эксперимента Трековая Установка (ТУС) для исследования космических лучей предельно высоких энергий</vt:lpstr>
      <vt:lpstr>История исследования космических лучей</vt:lpstr>
      <vt:lpstr>Слайд 3</vt:lpstr>
      <vt:lpstr>Современное состояние исследований космических лучей предельно высоких энергий (КЛПВЭ)</vt:lpstr>
      <vt:lpstr>Сравнение данных Auger и HiRes</vt:lpstr>
      <vt:lpstr>Детектор ТУС</vt:lpstr>
      <vt:lpstr>Программа  MC моделирования ESAF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Результаты</vt:lpstr>
      <vt:lpstr>Трассировка ШАЛ фотонов через оптическую систему ТУС</vt:lpstr>
      <vt:lpstr>Программа TUSSIM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Моделирование флуоресцентного сигнала в эксперименте ТУС</dc:title>
  <dc:creator>NatZaikova</dc:creator>
  <cp:lastModifiedBy>Зайкова Наталия</cp:lastModifiedBy>
  <cp:revision>117</cp:revision>
  <dcterms:created xsi:type="dcterms:W3CDTF">2013-04-11T19:27:20Z</dcterms:created>
  <dcterms:modified xsi:type="dcterms:W3CDTF">2014-12-22T06:38:50Z</dcterms:modified>
</cp:coreProperties>
</file>