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sldIdLst>
    <p:sldId id="256" r:id="rId2"/>
    <p:sldId id="283" r:id="rId3"/>
    <p:sldId id="260" r:id="rId4"/>
    <p:sldId id="258" r:id="rId5"/>
    <p:sldId id="271" r:id="rId6"/>
    <p:sldId id="272" r:id="rId7"/>
    <p:sldId id="274" r:id="rId8"/>
    <p:sldId id="275" r:id="rId9"/>
    <p:sldId id="281" r:id="rId10"/>
    <p:sldId id="265" r:id="rId11"/>
    <p:sldId id="279" r:id="rId12"/>
    <p:sldId id="277" r:id="rId13"/>
    <p:sldId id="282" r:id="rId14"/>
    <p:sldId id="280" r:id="rId15"/>
    <p:sldId id="264" r:id="rId16"/>
    <p:sldId id="259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590" autoAdjust="0"/>
  </p:normalViewPr>
  <p:slideViewPr>
    <p:cSldViewPr>
      <p:cViewPr>
        <p:scale>
          <a:sx n="74" d="100"/>
          <a:sy n="74" d="100"/>
        </p:scale>
        <p:origin x="-12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F0EE-1B42-4C45-82B1-269E3C4B8EB4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1C64B-C4AB-4DB1-840A-A4C7AD574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1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2919" y="764704"/>
            <a:ext cx="7772400" cy="295232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угловых характеристик модулей электромагнитного калориметра типа «шашлык» на электронном ускорителе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ELSA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0257" y="4554014"/>
            <a:ext cx="127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28184" y="4531489"/>
            <a:ext cx="2761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6-го курса кафедры ФЭЧ (Дубна) Симонов А.А.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80257" y="5579948"/>
            <a:ext cx="2524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47517" y="5579948"/>
            <a:ext cx="2545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ЛЯП Анфимов Н.В.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91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3488"/>
          </a:xfrm>
        </p:spPr>
        <p:txBody>
          <a:bodyPr/>
          <a:lstStyle/>
          <a:p>
            <a:r>
              <a:rPr lang="ru-RU" sz="3600" dirty="0" smtClean="0"/>
              <a:t>Электромагнитные калориметры</a:t>
            </a: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01112"/>
            <a:ext cx="2805113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01919"/>
            <a:ext cx="2493963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04769"/>
            <a:ext cx="4249737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88" y="2293769"/>
            <a:ext cx="4627563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88" y="1404769"/>
            <a:ext cx="3654652" cy="90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8999" y="1035437"/>
            <a:ext cx="1923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Развитие ливня: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77788" y="1053443"/>
            <a:ext cx="331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Энергетическое разрешение: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8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3" y="619894"/>
            <a:ext cx="8941153" cy="3115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98168"/>
            <a:ext cx="3974259" cy="2895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864" y="53752"/>
            <a:ext cx="8229600" cy="854968"/>
          </a:xfrm>
        </p:spPr>
        <p:txBody>
          <a:bodyPr/>
          <a:lstStyle/>
          <a:p>
            <a:r>
              <a:rPr lang="en-US" sz="3600" dirty="0" smtClean="0"/>
              <a:t>ECAL0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133356" y="3032880"/>
            <a:ext cx="36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Требования к </a:t>
            </a:r>
            <a:r>
              <a:rPr lang="en-US" dirty="0" smtClean="0"/>
              <a:t>ECAL0</a:t>
            </a:r>
            <a:r>
              <a:rPr lang="ru-RU" dirty="0" smtClean="0"/>
              <a:t>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109943" y="3573016"/>
                <a:ext cx="4650905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• энергетический диапазон для регистрации фотонов от </a:t>
                </a:r>
                <a:r>
                  <a:rPr lang="ru-RU" dirty="0"/>
                  <a:t>0,2 до 30 ГэВ;</a:t>
                </a:r>
              </a:p>
              <a:p>
                <a:r>
                  <a:rPr lang="ru-RU" dirty="0"/>
                  <a:t>• максимальный геометрический </a:t>
                </a:r>
                <a:r>
                  <a:rPr lang="ru-RU" dirty="0" smtClean="0"/>
                  <a:t>размер 204×204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с</m:t>
                        </m:r>
                        <m:r>
                          <a:rPr lang="ru-RU" i="1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с </a:t>
                </a:r>
                <a:r>
                  <a:rPr lang="ru-RU" dirty="0"/>
                  <a:t>центральным </a:t>
                </a:r>
                <a:r>
                  <a:rPr lang="ru-RU" dirty="0" smtClean="0"/>
                  <a:t>отверстием 84×60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с</m:t>
                        </m:r>
                        <m:r>
                          <a:rPr lang="ru-RU" i="1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;</a:t>
                </a:r>
                <a:endParaRPr lang="ru-RU" dirty="0"/>
              </a:p>
              <a:p>
                <a:r>
                  <a:rPr lang="ru-RU" dirty="0"/>
                  <a:t>• диапазон полярных углов 0,2 - 0,6 рад;</a:t>
                </a:r>
              </a:p>
              <a:p>
                <a:r>
                  <a:rPr lang="ru-RU" dirty="0"/>
                  <a:t>• ECAL0 должен иметь модульную </a:t>
                </a:r>
                <a:r>
                  <a:rPr lang="ru-RU" dirty="0" smtClean="0"/>
                  <a:t>структуру с </a:t>
                </a:r>
                <a:r>
                  <a:rPr lang="ru-RU" dirty="0"/>
                  <a:t>размерами ячейки </a:t>
                </a:r>
                <a:r>
                  <a:rPr lang="ru-RU" dirty="0" smtClean="0"/>
                  <a:t>модуля 40×40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м</m:t>
                        </m:r>
                        <m:r>
                          <a:rPr lang="ru-RU" b="0" i="1" smtClean="0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в области</a:t>
                </a:r>
                <a:r>
                  <a:rPr lang="ru-RU" dirty="0"/>
                  <a:t>, близкой к балке (внутренней) </a:t>
                </a:r>
                <a:r>
                  <a:rPr lang="ru-RU" dirty="0" smtClean="0"/>
                  <a:t>и 60×60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м</m:t>
                        </m:r>
                        <m:r>
                          <a:rPr lang="ru-RU" b="0" i="1" smtClean="0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на периферии (внешней</a:t>
                </a:r>
                <a:r>
                  <a:rPr lang="ru-RU" dirty="0"/>
                  <a:t>);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943" y="3573016"/>
                <a:ext cx="4650905" cy="3139321"/>
              </a:xfrm>
              <a:prstGeom prst="rect">
                <a:avLst/>
              </a:prstGeom>
              <a:blipFill rotWithShape="1">
                <a:blip r:embed="rId4"/>
                <a:stretch>
                  <a:fillRect l="-1048" t="-971" r="-1704" b="-21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92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7978"/>
            <a:ext cx="9165170" cy="705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-13312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cs typeface="Times New Roman" panose="02020603050405020304" pitchFamily="18" charset="0"/>
              </a:rPr>
              <a:t>Устройство калориметра</a:t>
            </a:r>
            <a:endParaRPr lang="ru-RU" sz="4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9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35496"/>
          </a:xfrm>
        </p:spPr>
        <p:txBody>
          <a:bodyPr/>
          <a:lstStyle/>
          <a:p>
            <a:r>
              <a:rPr lang="ru-RU" sz="3600" dirty="0" smtClean="0"/>
              <a:t>Экспериментальные исследования в 2011 году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19" y="1611112"/>
            <a:ext cx="44142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На пучке </a:t>
            </a:r>
            <a:r>
              <a:rPr lang="ru-RU" dirty="0"/>
              <a:t>Т9 (ЦЕРН) </a:t>
            </a:r>
            <a:r>
              <a:rPr lang="ru-RU" dirty="0" smtClean="0"/>
              <a:t>проведены испытания </a:t>
            </a:r>
            <a:r>
              <a:rPr lang="ru-RU" dirty="0"/>
              <a:t>сборки </a:t>
            </a:r>
            <a:r>
              <a:rPr lang="ru-RU" dirty="0" smtClean="0"/>
              <a:t>3×3 прототипов </a:t>
            </a:r>
            <a:r>
              <a:rPr lang="ru-RU" dirty="0"/>
              <a:t>модулей </a:t>
            </a:r>
            <a:r>
              <a:rPr lang="ru-RU" dirty="0" smtClean="0"/>
              <a:t>ECAL0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19035" y="2866211"/>
                <a:ext cx="4546699" cy="30009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линейность </a:t>
                </a:r>
                <a:r>
                  <a:rPr lang="ru-RU" dirty="0"/>
                  <a:t>отклика </a:t>
                </a:r>
                <a:r>
                  <a:rPr lang="ru-RU" dirty="0" smtClean="0"/>
                  <a:t>и </a:t>
                </a:r>
                <a:r>
                  <a:rPr lang="ru-RU" dirty="0"/>
                  <a:t>измерен </a:t>
                </a:r>
                <a:r>
                  <a:rPr lang="ru-RU" dirty="0" err="1" smtClean="0"/>
                  <a:t>светосбор</a:t>
                </a:r>
                <a:r>
                  <a:rPr lang="ru-RU" dirty="0" smtClean="0"/>
                  <a:t> — 1000 </a:t>
                </a:r>
                <a:r>
                  <a:rPr lang="ru-RU" dirty="0" err="1" smtClean="0"/>
                  <a:t>ф.э</a:t>
                </a:r>
                <a:r>
                  <a:rPr lang="ru-RU" dirty="0"/>
                  <a:t>./</a:t>
                </a:r>
                <a:r>
                  <a:rPr lang="ru-RU" dirty="0" smtClean="0"/>
                  <a:t>ГэВ;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den>
                    </m:f>
                    <m:r>
                      <a:rPr lang="ru-RU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7.8%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ru-RU" dirty="0" smtClean="0"/>
                  <a:t>⊕</a:t>
                </a:r>
                <a:r>
                  <a:rPr lang="en-US" dirty="0" smtClean="0"/>
                  <a:t>2,3% </a:t>
                </a:r>
                <a:r>
                  <a:rPr lang="ru-RU" dirty="0"/>
                  <a:t> </a:t>
                </a:r>
                <a:r>
                  <a:rPr lang="ru-RU" dirty="0" smtClean="0"/>
                  <a:t>для нормально падающего</a:t>
                </a:r>
                <a:r>
                  <a:rPr lang="en-US" dirty="0" smtClean="0"/>
                  <a:t> </a:t>
                </a:r>
                <a:r>
                  <a:rPr lang="ru-RU" dirty="0" smtClean="0"/>
                  <a:t>пучка </a:t>
                </a:r>
                <a:r>
                  <a:rPr lang="ru-RU" dirty="0"/>
                  <a:t>электронов энергий 1-7 </a:t>
                </a:r>
                <a:r>
                  <a:rPr lang="ru-RU" dirty="0" smtClean="0"/>
                  <a:t>ГэВ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;</m:t>
                    </m:r>
                  </m:oMath>
                </a14:m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получен </a:t>
                </a:r>
                <a:r>
                  <a:rPr lang="ru-RU" dirty="0"/>
                  <a:t>пик от регистрации</a:t>
                </a:r>
                <a:r>
                  <a:rPr lang="en-US" dirty="0"/>
                  <a:t> </a:t>
                </a:r>
                <a:r>
                  <a:rPr lang="ru-RU" dirty="0" smtClean="0"/>
                  <a:t>мюонов </a:t>
                </a:r>
                <a:r>
                  <a:rPr lang="ru-RU" dirty="0"/>
                  <a:t>и </a:t>
                </a:r>
                <a:r>
                  <a:rPr lang="ru-RU" dirty="0" smtClean="0"/>
                  <a:t>произведена </a:t>
                </a:r>
                <a:r>
                  <a:rPr lang="ru-RU" dirty="0" err="1"/>
                  <a:t>интеркалибровка</a:t>
                </a:r>
                <a:r>
                  <a:rPr lang="ru-RU" dirty="0"/>
                  <a:t> модулей на </a:t>
                </a:r>
                <a:r>
                  <a:rPr lang="ru-RU" dirty="0" smtClean="0"/>
                  <a:t>мюонах;</a:t>
                </a:r>
                <a:endParaRPr lang="ru-R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рабочий </a:t>
                </a:r>
                <a:r>
                  <a:rPr lang="ru-RU" dirty="0"/>
                  <a:t>диапазон </a:t>
                </a:r>
                <a:r>
                  <a:rPr lang="ru-RU" dirty="0" smtClean="0"/>
                  <a:t>системы</a:t>
                </a:r>
                <a:r>
                  <a:rPr lang="en-US" dirty="0"/>
                  <a:t> </a:t>
                </a:r>
                <a:r>
                  <a:rPr lang="ru-RU" dirty="0" smtClean="0"/>
                  <a:t>стабилизации</a:t>
                </a:r>
                <a:r>
                  <a:rPr lang="en-US" dirty="0" smtClean="0"/>
                  <a:t> </a:t>
                </a:r>
                <a:r>
                  <a:rPr lang="ru-RU" dirty="0" smtClean="0"/>
                  <a:t>18-27 </a:t>
                </a:r>
                <a:r>
                  <a:rPr lang="ru-RU" dirty="0"/>
                  <a:t>°С </a:t>
                </a:r>
                <a:r>
                  <a:rPr lang="ru-RU" dirty="0" smtClean="0"/>
                  <a:t>точность 0,1 </a:t>
                </a:r>
                <a:r>
                  <a:rPr lang="ru-RU" dirty="0"/>
                  <a:t>°С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35" y="2866211"/>
                <a:ext cx="4546699" cy="3000950"/>
              </a:xfrm>
              <a:prstGeom prst="rect">
                <a:avLst/>
              </a:prstGeom>
              <a:blipFill rotWithShape="1">
                <a:blip r:embed="rId2"/>
                <a:stretch>
                  <a:fillRect l="-803" t="-810" r="-1071" b="-20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4682546" y="2888199"/>
            <a:ext cx="4287925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• </a:t>
            </a:r>
            <a:r>
              <a:rPr lang="ru-RU" dirty="0"/>
              <a:t>испытаны платы 9-канальных </a:t>
            </a:r>
            <a:r>
              <a:rPr lang="ru-RU" dirty="0" smtClean="0"/>
              <a:t>предусилителей;</a:t>
            </a:r>
          </a:p>
          <a:p>
            <a:r>
              <a:rPr lang="ru-RU" dirty="0" smtClean="0"/>
              <a:t>• </a:t>
            </a:r>
            <a:r>
              <a:rPr lang="ru-RU" dirty="0"/>
              <a:t>изучены загрузки от фоновых частиц в месте будущего расположения ECAL0;</a:t>
            </a:r>
          </a:p>
          <a:p>
            <a:r>
              <a:rPr lang="ru-RU" dirty="0"/>
              <a:t>• получены данные об изменении усиления МЛФД при больших загрузках.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7852" y="2518867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Результат испытаний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73431" y="161236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На установке COMPASS  проведены испытания той же сборки</a:t>
            </a:r>
          </a:p>
          <a:p>
            <a:pPr algn="ctr"/>
            <a:r>
              <a:rPr lang="ru-RU" dirty="0"/>
              <a:t>прототипов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27589" y="2496879"/>
            <a:ext cx="2507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Результат испытаний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58433" y="5949280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Было </a:t>
            </a:r>
            <a:r>
              <a:rPr lang="ru-RU" dirty="0"/>
              <a:t>запущенно массовое </a:t>
            </a:r>
            <a:r>
              <a:rPr lang="ru-RU" dirty="0" smtClean="0"/>
              <a:t>производство модулей </a:t>
            </a:r>
            <a:r>
              <a:rPr lang="ru-RU" dirty="0"/>
              <a:t>калориметра </a:t>
            </a:r>
            <a:r>
              <a:rPr lang="ru-RU" dirty="0" smtClean="0"/>
              <a:t>ECAL0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86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-32575"/>
            <a:ext cx="8229600" cy="1600200"/>
          </a:xfrm>
        </p:spPr>
        <p:txBody>
          <a:bodyPr/>
          <a:lstStyle/>
          <a:p>
            <a:r>
              <a:rPr lang="ru-RU" sz="3600" dirty="0"/>
              <a:t>Экспериментальные исследования в </a:t>
            </a:r>
            <a:r>
              <a:rPr lang="ru-RU" sz="3600" dirty="0" smtClean="0"/>
              <a:t>2012 </a:t>
            </a:r>
            <a:r>
              <a:rPr lang="ru-RU" sz="3600" dirty="0"/>
              <a:t>году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66899" y="2523044"/>
                <a:ext cx="7920880" cy="2375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установлено, что энергетическое, пространственное, временное разрешения и линейность </a:t>
                </a:r>
                <a:r>
                  <a:rPr lang="ru-RU" dirty="0"/>
                  <a:t>отклика - соответствуют ожидаемым и стабильны во времени;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испытаны </a:t>
                </a:r>
                <a:r>
                  <a:rPr lang="ru-RU" dirty="0"/>
                  <a:t>система считывания данных и система </a:t>
                </a:r>
                <a:r>
                  <a:rPr lang="ru-RU" dirty="0" err="1"/>
                  <a:t>мониторирования</a:t>
                </a:r>
                <a:r>
                  <a:rPr lang="ru-RU" dirty="0"/>
                  <a:t> МЛФД;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 smtClean="0"/>
                  <a:t>проверена </a:t>
                </a:r>
                <a:r>
                  <a:rPr lang="ru-RU" dirty="0"/>
                  <a:t>способность части калориметра ECAL0 из 56 </a:t>
                </a:r>
                <a:r>
                  <a:rPr lang="ru-RU" dirty="0" smtClean="0"/>
                  <a:t>модулей регистрировать физические </a:t>
                </a:r>
                <a:r>
                  <a:rPr lang="ru-RU" dirty="0"/>
                  <a:t>события — проводить реконструкцию распада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 dirty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ru-RU" b="0" i="1" dirty="0" smtClean="0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99" y="2523044"/>
                <a:ext cx="7920880" cy="2375137"/>
              </a:xfrm>
              <a:prstGeom prst="rect">
                <a:avLst/>
              </a:prstGeom>
              <a:blipFill rotWithShape="1">
                <a:blip r:embed="rId2"/>
                <a:stretch>
                  <a:fillRect l="-539" t="-1282" b="-2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1794032" y="1484784"/>
            <a:ext cx="5555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а </a:t>
            </a:r>
            <a:r>
              <a:rPr lang="ru-RU" dirty="0"/>
              <a:t>установке COMPASS проводились испытания</a:t>
            </a:r>
          </a:p>
          <a:p>
            <a:r>
              <a:rPr lang="ru-RU" dirty="0"/>
              <a:t>фрагмента калориметра ECAL0 из 56 </a:t>
            </a:r>
            <a:r>
              <a:rPr lang="ru-RU" dirty="0" smtClean="0"/>
              <a:t>модулей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18289" y="2131115"/>
            <a:ext cx="2507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Результат испытаний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70" y="4509120"/>
            <a:ext cx="48672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7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03" y="4149080"/>
            <a:ext cx="3940889" cy="22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824" y="0"/>
            <a:ext cx="8229600" cy="936104"/>
          </a:xfrm>
        </p:spPr>
        <p:txBody>
          <a:bodyPr/>
          <a:lstStyle/>
          <a:p>
            <a:r>
              <a:rPr lang="ru-RU" sz="3600" dirty="0" smtClean="0"/>
              <a:t>Установка в Бонне (2014 год)</a:t>
            </a:r>
            <a:endParaRPr lang="ru-RU" sz="3600" dirty="0"/>
          </a:p>
        </p:txBody>
      </p:sp>
      <p:pic>
        <p:nvPicPr>
          <p:cNvPr id="11266" name="Picture 2" descr="C:\Users\Lenovo\Desktop\диплом\Безымянный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31" y="1260158"/>
            <a:ext cx="4536173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0072" y="1625059"/>
            <a:ext cx="3708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•калибровка ячеек;</a:t>
            </a:r>
            <a:endParaRPr lang="ru-RU" dirty="0"/>
          </a:p>
          <a:p>
            <a:pPr algn="just"/>
            <a:r>
              <a:rPr lang="ru-RU" dirty="0" smtClean="0"/>
              <a:t>•измерение энергетического </a:t>
            </a:r>
            <a:r>
              <a:rPr lang="ru-RU" dirty="0"/>
              <a:t>разрешения </a:t>
            </a:r>
            <a:r>
              <a:rPr lang="ru-RU" dirty="0" smtClean="0"/>
              <a:t>и отклика от угла падения пучка центральных и краевых ячеек</a:t>
            </a:r>
            <a:r>
              <a:rPr lang="en-US" dirty="0" smtClean="0"/>
              <a:t>;</a:t>
            </a:r>
            <a:endParaRPr lang="en-US" dirty="0"/>
          </a:p>
          <a:p>
            <a:pPr algn="just"/>
            <a:r>
              <a:rPr lang="ru-RU" dirty="0" smtClean="0"/>
              <a:t>•сравнение с результатами моделирования.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1262847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Цели: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38213" y="3656384"/>
            <a:ext cx="189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Профиль пучка</a:t>
            </a:r>
          </a:p>
        </p:txBody>
      </p:sp>
    </p:spTree>
    <p:extLst>
      <p:ext uri="{BB962C8B-B14F-4D97-AF65-F5344CB8AC3E}">
        <p14:creationId xmlns:p14="http://schemas.microsoft.com/office/powerpoint/2010/main" val="24239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824" y="0"/>
            <a:ext cx="8229600" cy="864096"/>
          </a:xfrm>
        </p:spPr>
        <p:txBody>
          <a:bodyPr/>
          <a:lstStyle/>
          <a:p>
            <a:r>
              <a:rPr lang="ru-RU" sz="3600" dirty="0" smtClean="0"/>
              <a:t>Измерения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13079" y="1052736"/>
            <a:ext cx="70727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Выполнялась </a:t>
            </a:r>
            <a:r>
              <a:rPr lang="ru-RU" dirty="0"/>
              <a:t>калибровка отклика каждой из 81 ячейки при энергии 3,2 ГэВ.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Исследовалась </a:t>
            </a:r>
            <a:r>
              <a:rPr lang="ru-RU" dirty="0"/>
              <a:t>угловая зависимость отклика калориметра для 15 ячеек, расположенных в центральной области сборки</a:t>
            </a:r>
            <a:r>
              <a:rPr lang="ru-RU" dirty="0" smtClean="0"/>
              <a:t>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2540329"/>
            <a:ext cx="6394197" cy="4140448"/>
          </a:xfrm>
          <a:prstGeom prst="rect">
            <a:avLst/>
          </a:prstGeom>
          <a:noFill/>
          <a:ln>
            <a:noFill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2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19472"/>
          </a:xfrm>
        </p:spPr>
        <p:txBody>
          <a:bodyPr/>
          <a:lstStyle/>
          <a:p>
            <a:r>
              <a:rPr lang="ru-RU" sz="3600" dirty="0" smtClean="0"/>
              <a:t>Считывание и сбор данных</a:t>
            </a: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95189"/>
            <a:ext cx="3141141" cy="282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64" y="847471"/>
            <a:ext cx="4054497" cy="272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86" y="4000745"/>
            <a:ext cx="6839905" cy="242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8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63488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данных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770" y="2316507"/>
            <a:ext cx="2002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Карта </a:t>
            </a:r>
            <a:r>
              <a:rPr lang="ru-RU" dirty="0" err="1" smtClean="0"/>
              <a:t>годоскопа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0935" y="2316507"/>
            <a:ext cx="240156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МСАЦП конвертер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05770" y="2852936"/>
            <a:ext cx="200233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Параметры интегрирования сигнала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1160" y="4870106"/>
            <a:ext cx="14568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ROOT</a:t>
            </a:r>
            <a:r>
              <a:rPr lang="ru-RU" dirty="0" smtClean="0"/>
              <a:t> файл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22" idx="1"/>
            <a:endCxn id="5" idx="3"/>
          </p:cNvCxnSpPr>
          <p:nvPr/>
        </p:nvCxnSpPr>
        <p:spPr>
          <a:xfrm flipH="1">
            <a:off x="2642501" y="1900645"/>
            <a:ext cx="863269" cy="600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1"/>
            <a:endCxn id="5" idx="3"/>
          </p:cNvCxnSpPr>
          <p:nvPr/>
        </p:nvCxnSpPr>
        <p:spPr>
          <a:xfrm flipH="1">
            <a:off x="2642501" y="2501173"/>
            <a:ext cx="8632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  <a:endCxn id="7" idx="0"/>
          </p:cNvCxnSpPr>
          <p:nvPr/>
        </p:nvCxnSpPr>
        <p:spPr>
          <a:xfrm flipH="1">
            <a:off x="949582" y="2685839"/>
            <a:ext cx="492136" cy="21842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1"/>
            <a:endCxn id="5" idx="3"/>
          </p:cNvCxnSpPr>
          <p:nvPr/>
        </p:nvCxnSpPr>
        <p:spPr>
          <a:xfrm flipH="1" flipV="1">
            <a:off x="2642501" y="2501173"/>
            <a:ext cx="863269" cy="8134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05770" y="1715979"/>
            <a:ext cx="200233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Карта модулей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949582" y="1329254"/>
            <a:ext cx="123142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raw-</a:t>
            </a:r>
            <a:r>
              <a:rPr lang="ru-RU" dirty="0" smtClean="0"/>
              <a:t>файл</a:t>
            </a:r>
            <a:endParaRPr lang="ru-RU" dirty="0"/>
          </a:p>
        </p:txBody>
      </p:sp>
      <p:cxnSp>
        <p:nvCxnSpPr>
          <p:cNvPr id="40" name="Прямая со стрелкой 39"/>
          <p:cNvCxnSpPr>
            <a:stCxn id="37" idx="2"/>
            <a:endCxn id="5" idx="0"/>
          </p:cNvCxnSpPr>
          <p:nvPr/>
        </p:nvCxnSpPr>
        <p:spPr>
          <a:xfrm flipH="1">
            <a:off x="1441718" y="1698586"/>
            <a:ext cx="123578" cy="6179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181009" y="4143119"/>
            <a:ext cx="226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ROOT-</a:t>
            </a:r>
            <a:r>
              <a:rPr lang="ru-RU" dirty="0" smtClean="0"/>
              <a:t>дерево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2162767" y="4475334"/>
            <a:ext cx="34996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Event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номер события)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Spill</a:t>
            </a:r>
            <a:r>
              <a:rPr lang="ru-RU" dirty="0" smtClean="0"/>
              <a:t> ( номер сброса пучка)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PIN</a:t>
            </a:r>
            <a:r>
              <a:rPr lang="ru-RU" dirty="0" smtClean="0"/>
              <a:t> (сигнал с </a:t>
            </a:r>
            <a:r>
              <a:rPr lang="en-US" dirty="0" smtClean="0"/>
              <a:t>PIN-</a:t>
            </a:r>
            <a:r>
              <a:rPr lang="ru-RU" dirty="0" smtClean="0"/>
              <a:t>диода)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Hodo</a:t>
            </a:r>
            <a:r>
              <a:rPr lang="ru-RU" dirty="0" smtClean="0"/>
              <a:t> </a:t>
            </a:r>
            <a:r>
              <a:rPr lang="en-US" dirty="0" smtClean="0"/>
              <a:t>X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Hodo Y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32</a:t>
            </a:r>
            <a:r>
              <a:rPr lang="ru-RU" dirty="0" smtClean="0"/>
              <a:t> </a:t>
            </a:r>
            <a:r>
              <a:rPr lang="ru-RU" dirty="0"/>
              <a:t>ветки каждого волокна </a:t>
            </a:r>
            <a:r>
              <a:rPr lang="en-US" dirty="0" smtClean="0"/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32 </a:t>
            </a:r>
            <a:r>
              <a:rPr lang="ru-RU" dirty="0" smtClean="0"/>
              <a:t>ветки каждого волокна </a:t>
            </a:r>
            <a:r>
              <a:rPr lang="en-US" dirty="0" smtClean="0"/>
              <a:t>Y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81</a:t>
            </a:r>
            <a:r>
              <a:rPr lang="ru-RU" dirty="0" smtClean="0"/>
              <a:t> ветка каждой ячейки</a:t>
            </a:r>
          </a:p>
        </p:txBody>
      </p:sp>
      <p:cxnSp>
        <p:nvCxnSpPr>
          <p:cNvPr id="46" name="Прямая соединительная линия 45"/>
          <p:cNvCxnSpPr>
            <a:stCxn id="7" idx="3"/>
          </p:cNvCxnSpPr>
          <p:nvPr/>
        </p:nvCxnSpPr>
        <p:spPr>
          <a:xfrm flipV="1">
            <a:off x="1678004" y="4144065"/>
            <a:ext cx="489422" cy="910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7" idx="3"/>
          </p:cNvCxnSpPr>
          <p:nvPr/>
        </p:nvCxnSpPr>
        <p:spPr>
          <a:xfrm>
            <a:off x="1678004" y="5054772"/>
            <a:ext cx="488157" cy="1543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732" y="1058359"/>
            <a:ext cx="2067625" cy="1849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Прямая соединительная линия 50"/>
          <p:cNvCxnSpPr/>
          <p:nvPr/>
        </p:nvCxnSpPr>
        <p:spPr>
          <a:xfrm flipV="1">
            <a:off x="5508103" y="1058360"/>
            <a:ext cx="836629" cy="651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508103" y="2085311"/>
            <a:ext cx="836629" cy="767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119" y="2914326"/>
            <a:ext cx="3096324" cy="180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120" y="4722461"/>
            <a:ext cx="3096324" cy="189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101" y="260648"/>
            <a:ext cx="8686006" cy="691480"/>
          </a:xfrm>
        </p:spPr>
        <p:txBody>
          <a:bodyPr/>
          <a:lstStyle/>
          <a:p>
            <a:r>
              <a:rPr lang="ru-RU" sz="3600" dirty="0" smtClean="0"/>
              <a:t>Сравнение результатов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54" y="2337586"/>
            <a:ext cx="8070937" cy="31635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5454" y="1381947"/>
            <a:ext cx="8070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</a:t>
            </a:r>
            <a:r>
              <a:rPr lang="ru-RU" dirty="0" smtClean="0"/>
              <a:t>езультаты </a:t>
            </a:r>
            <a:r>
              <a:rPr lang="ru-RU" dirty="0"/>
              <a:t>измерений отклика и </a:t>
            </a:r>
            <a:r>
              <a:rPr lang="ru-RU" dirty="0" smtClean="0"/>
              <a:t>энергетического</a:t>
            </a:r>
            <a:r>
              <a:rPr lang="en-US" dirty="0" smtClean="0"/>
              <a:t> </a:t>
            </a:r>
            <a:r>
              <a:rPr lang="ru-RU" dirty="0" smtClean="0"/>
              <a:t>разрешения </a:t>
            </a:r>
            <a:r>
              <a:rPr lang="ru-RU" dirty="0"/>
              <a:t>калориметра для случая нормально падающего пучка в центр ячейки 0/22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9792" y="5501165"/>
            <a:ext cx="4312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Вывод:  хорошее </a:t>
            </a:r>
            <a:r>
              <a:rPr lang="ru-RU" dirty="0"/>
              <a:t>согласие </a:t>
            </a:r>
            <a:r>
              <a:rPr lang="ru-RU" dirty="0" smtClean="0"/>
              <a:t>результатов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65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63488"/>
          </a:xfrm>
        </p:spPr>
        <p:txBody>
          <a:bodyPr/>
          <a:lstStyle/>
          <a:p>
            <a:r>
              <a:rPr lang="ru-RU" sz="3600" dirty="0" smtClean="0"/>
              <a:t>Энергетическое разрешение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2048"/>
            <a:ext cx="9144000" cy="22360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7768" y="861719"/>
            <a:ext cx="8748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Измерены </a:t>
            </a:r>
            <a:r>
              <a:rPr lang="ru-RU" dirty="0"/>
              <a:t>и </a:t>
            </a:r>
            <a:r>
              <a:rPr lang="ru-RU" dirty="0" smtClean="0"/>
              <a:t>получены </a:t>
            </a:r>
            <a:r>
              <a:rPr lang="ru-RU" dirty="0"/>
              <a:t>в результате </a:t>
            </a:r>
            <a:r>
              <a:rPr lang="ru-RU" dirty="0" smtClean="0"/>
              <a:t>моделирования</a:t>
            </a:r>
            <a:r>
              <a:rPr lang="en-US" dirty="0" smtClean="0"/>
              <a:t> </a:t>
            </a:r>
            <a:r>
              <a:rPr lang="ru-RU" dirty="0" smtClean="0"/>
              <a:t>угловые </a:t>
            </a:r>
            <a:r>
              <a:rPr lang="ru-RU" dirty="0"/>
              <a:t>зависимости энергетического разрешения при падении </a:t>
            </a:r>
            <a:r>
              <a:rPr lang="ru-RU" dirty="0" smtClean="0"/>
              <a:t>пучка электронов с энергией </a:t>
            </a:r>
            <a:r>
              <a:rPr lang="ru-RU" dirty="0"/>
              <a:t>3,2 </a:t>
            </a:r>
            <a:r>
              <a:rPr lang="ru-RU" dirty="0" smtClean="0"/>
              <a:t>ГэВ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/>
              <a:t>центры ячеек 0/14, 0/22 и 0/30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59680" y="4298094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666709"/>
            <a:ext cx="83346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</a:t>
            </a:r>
            <a:r>
              <a:rPr lang="ru-RU" dirty="0"/>
              <a:t>Для ячейки 0/14 при углах </a:t>
            </a:r>
            <a:r>
              <a:rPr lang="ru-RU" i="1" dirty="0"/>
              <a:t>θ≥</a:t>
            </a:r>
            <a:r>
              <a:rPr lang="ru-RU" dirty="0"/>
              <a:t>20 </a:t>
            </a:r>
            <a:r>
              <a:rPr lang="ru-RU" i="1" dirty="0"/>
              <a:t>˚ </a:t>
            </a:r>
            <a:r>
              <a:rPr lang="ru-RU" dirty="0"/>
              <a:t>разрешение ухудшается значительно, что обусловлено вытеканием электромагнитного ливня через боковую поверхность </a:t>
            </a:r>
            <a:r>
              <a:rPr lang="ru-RU" dirty="0" smtClean="0"/>
              <a:t>сборки;</a:t>
            </a:r>
            <a:endParaRPr lang="ru-RU" dirty="0"/>
          </a:p>
          <a:p>
            <a:r>
              <a:rPr lang="ru-RU" dirty="0" smtClean="0"/>
              <a:t>2. </a:t>
            </a:r>
            <a:r>
              <a:rPr lang="ru-RU" dirty="0"/>
              <a:t>Для ячеек 0/22 и 0/30 наблюдается ожидаемое незначительное улучшение разрешения с ростом угла, связанное с увеличением эффективной длины активной части калориметра.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18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91480"/>
          </a:xfrm>
        </p:spPr>
        <p:txBody>
          <a:bodyPr/>
          <a:lstStyle/>
          <a:p>
            <a:r>
              <a:rPr lang="ru-RU" sz="3600" smtClean="0"/>
              <a:t>Энерговыделение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57" y="1988840"/>
            <a:ext cx="7706801" cy="30198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88604" y="925357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Зависимости </a:t>
            </a:r>
            <a:r>
              <a:rPr lang="ru-RU" dirty="0" err="1"/>
              <a:t>энерговыделения</a:t>
            </a:r>
            <a:r>
              <a:rPr lang="ru-RU" dirty="0"/>
              <a:t> от угла падения пучка </a:t>
            </a:r>
            <a:r>
              <a:rPr lang="ru-RU" dirty="0" smtClean="0"/>
              <a:t>для центральной </a:t>
            </a:r>
            <a:r>
              <a:rPr lang="ru-RU" dirty="0"/>
              <a:t>ячейки 0/22 и краевой 0/14 при энергии 3,2 ГэВ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5519623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Монте-Карло </a:t>
            </a:r>
            <a:r>
              <a:rPr lang="ru-RU" dirty="0"/>
              <a:t>моделирование описывает экспериментальные </a:t>
            </a:r>
            <a:r>
              <a:rPr lang="ru-RU" dirty="0" smtClean="0"/>
              <a:t>данные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8875" y="494051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25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19472"/>
          </a:xfrm>
        </p:spPr>
        <p:txBody>
          <a:bodyPr/>
          <a:lstStyle/>
          <a:p>
            <a:r>
              <a:rPr lang="ru-RU" sz="3600" dirty="0" smtClean="0"/>
              <a:t>Заключение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08720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/>
              <a:t>В работе рассмотрены: типы конструкции, принципы </a:t>
            </a:r>
            <a:r>
              <a:rPr lang="ru-RU" dirty="0" smtClean="0"/>
              <a:t>работы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 smtClean="0"/>
              <a:t>характеристик</a:t>
            </a:r>
            <a:r>
              <a:rPr lang="ru-RU" dirty="0"/>
              <a:t>и</a:t>
            </a:r>
            <a:r>
              <a:rPr lang="ru-RU" dirty="0" smtClean="0"/>
              <a:t> электромагнитных калориметров типа «шашлык». </a:t>
            </a:r>
            <a:r>
              <a:rPr lang="ru-RU" dirty="0" smtClean="0"/>
              <a:t>Описано назначение и </a:t>
            </a:r>
            <a:r>
              <a:rPr lang="ru-RU" dirty="0"/>
              <a:t>устройство калориметра ECAL0 в установке COMPASS и приведены </a:t>
            </a:r>
            <a:r>
              <a:rPr lang="ru-RU" dirty="0" smtClean="0"/>
              <a:t>результаты испытании  калориметра </a:t>
            </a:r>
            <a:r>
              <a:rPr lang="ru-RU" dirty="0"/>
              <a:t>в 2011-2012 гг. Особое внимание было уделено </a:t>
            </a:r>
            <a:r>
              <a:rPr lang="ru-RU" dirty="0" smtClean="0"/>
              <a:t>системе считывания </a:t>
            </a:r>
            <a:r>
              <a:rPr lang="ru-RU" dirty="0"/>
              <a:t>и сбора данных с калориметра, формату данных в выходных </a:t>
            </a:r>
            <a:r>
              <a:rPr lang="ru-RU" dirty="0" err="1" smtClean="0"/>
              <a:t>raw</a:t>
            </a:r>
            <a:r>
              <a:rPr lang="ru-RU" dirty="0" smtClean="0"/>
              <a:t>-файлах сырых </a:t>
            </a:r>
            <a:r>
              <a:rPr lang="ru-RU" dirty="0"/>
              <a:t>данных. </a:t>
            </a:r>
            <a:endParaRPr lang="ru-RU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Написана программа для декодирования </a:t>
            </a:r>
            <a:r>
              <a:rPr lang="ru-RU" dirty="0" err="1"/>
              <a:t>raw</a:t>
            </a:r>
            <a:r>
              <a:rPr lang="ru-RU" dirty="0"/>
              <a:t>-файлов </a:t>
            </a:r>
            <a:r>
              <a:rPr lang="ru-RU" dirty="0" smtClean="0"/>
              <a:t>экспериментальных данных </a:t>
            </a:r>
            <a:r>
              <a:rPr lang="ru-RU" dirty="0"/>
              <a:t>в </a:t>
            </a:r>
            <a:r>
              <a:rPr lang="ru-RU" dirty="0" err="1"/>
              <a:t>root</a:t>
            </a:r>
            <a:r>
              <a:rPr lang="ru-RU" dirty="0"/>
              <a:t>-файлы. Произведена обработка данных, полученных при </a:t>
            </a:r>
            <a:r>
              <a:rPr lang="ru-RU" dirty="0" smtClean="0"/>
              <a:t>измерении угловых </a:t>
            </a:r>
            <a:r>
              <a:rPr lang="ru-RU" dirty="0"/>
              <a:t>зависимостей характеристик модулей калориметра ECAL0 на </a:t>
            </a:r>
            <a:r>
              <a:rPr lang="ru-RU" dirty="0" smtClean="0"/>
              <a:t>электронном пучке </a:t>
            </a:r>
            <a:r>
              <a:rPr lang="ru-RU" dirty="0"/>
              <a:t>ускорителя ELSA (Бонн) в 2014 г.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Проведены анализ результатов и сравнение с результатами предыдущих испытаний. Результаты исследований продемонстрировали способность калориметра ECAL0 измерять энергию фотонов, падающих под углами до 36 градусов с требуемой в эксперименте COMPASS точностью.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Результаты будут использованы для уточнения алгоритмов реконструкции кластеров, в которых будут учтены как эффекты, связанные с углом падения, так и краевые эффекты.</a:t>
            </a:r>
          </a:p>
        </p:txBody>
      </p:sp>
    </p:spTree>
    <p:extLst>
      <p:ext uri="{BB962C8B-B14F-4D97-AF65-F5344CB8AC3E}">
        <p14:creationId xmlns:p14="http://schemas.microsoft.com/office/powerpoint/2010/main" val="264954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44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12" y="184666"/>
            <a:ext cx="8456125" cy="367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18" y="3858296"/>
            <a:ext cx="8620125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63488"/>
          </a:xfrm>
        </p:spPr>
        <p:txBody>
          <a:bodyPr/>
          <a:lstStyle/>
          <a:p>
            <a:r>
              <a:rPr lang="ru-RU" sz="3600" dirty="0" smtClean="0"/>
              <a:t>Моделирование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772816"/>
            <a:ext cx="7470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Монте-Карло моделирование (Geant4);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Были учтены особенности конструкции: дырки, зазоры, 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Учитывались </a:t>
            </a:r>
            <a:r>
              <a:rPr lang="ru-RU" dirty="0"/>
              <a:t>также размеры пучка электронов, измеренные сцинтилляционным </a:t>
            </a:r>
            <a:r>
              <a:rPr lang="ru-RU" dirty="0" err="1"/>
              <a:t>годоскопом</a:t>
            </a:r>
            <a:r>
              <a:rPr lang="ru-RU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</a:t>
            </a:r>
            <a:r>
              <a:rPr lang="ru-RU" dirty="0" smtClean="0"/>
              <a:t>спользовался QGSP_BERT</a:t>
            </a:r>
            <a:r>
              <a:rPr lang="ru-RU" dirty="0"/>
              <a:t>. 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Порог </a:t>
            </a:r>
            <a:r>
              <a:rPr lang="ru-RU" dirty="0"/>
              <a:t>регистрации 43 </a:t>
            </a:r>
            <a:r>
              <a:rPr lang="ru-RU" dirty="0" smtClean="0"/>
              <a:t>МэВ каждой ячейки.</a:t>
            </a:r>
          </a:p>
        </p:txBody>
      </p:sp>
    </p:spTree>
    <p:extLst>
      <p:ext uri="{BB962C8B-B14F-4D97-AF65-F5344CB8AC3E}">
        <p14:creationId xmlns:p14="http://schemas.microsoft.com/office/powerpoint/2010/main" val="30980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2881</TotalTime>
  <Words>756</Words>
  <Application>Microsoft Office PowerPoint</Application>
  <PresentationFormat>Экран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Исследование угловых характеристик модулей электромагнитного калориметра типа «шашлык» на электронном ускорителе ELSA</vt:lpstr>
      <vt:lpstr>Электромагнитные калориметры</vt:lpstr>
      <vt:lpstr>ECAL0</vt:lpstr>
      <vt:lpstr>Презентация PowerPoint</vt:lpstr>
      <vt:lpstr>Экспериментальные исследования в 2011 году</vt:lpstr>
      <vt:lpstr>Экспериментальные исследования в 2012 году</vt:lpstr>
      <vt:lpstr>Установка в Бонне (2014 год)</vt:lpstr>
      <vt:lpstr>Измерения</vt:lpstr>
      <vt:lpstr>Считывание и сбор данных</vt:lpstr>
      <vt:lpstr>Обработка данных</vt:lpstr>
      <vt:lpstr>Сравнение результатов</vt:lpstr>
      <vt:lpstr>Энергетическое разрешение</vt:lpstr>
      <vt:lpstr>Энерговыделение</vt:lpstr>
      <vt:lpstr>Заключение</vt:lpstr>
      <vt:lpstr>Приложения</vt:lpstr>
      <vt:lpstr>Презентация PowerPoint</vt:lpstr>
      <vt:lpstr>Моделирование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ASDFGHJK</dc:title>
  <dc:creator>Sasha</dc:creator>
  <cp:lastModifiedBy>Simonov</cp:lastModifiedBy>
  <cp:revision>109</cp:revision>
  <dcterms:created xsi:type="dcterms:W3CDTF">2014-11-18T13:54:46Z</dcterms:created>
  <dcterms:modified xsi:type="dcterms:W3CDTF">2014-12-22T10:44:41Z</dcterms:modified>
</cp:coreProperties>
</file>