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81" r:id="rId8"/>
    <p:sldId id="280" r:id="rId9"/>
    <p:sldId id="276" r:id="rId10"/>
    <p:sldId id="273" r:id="rId11"/>
    <p:sldId id="264" r:id="rId12"/>
    <p:sldId id="278" r:id="rId13"/>
    <p:sldId id="265" r:id="rId14"/>
    <p:sldId id="266" r:id="rId15"/>
    <p:sldId id="267" r:id="rId16"/>
    <p:sldId id="279" r:id="rId17"/>
    <p:sldId id="268" r:id="rId18"/>
    <p:sldId id="270" r:id="rId19"/>
    <p:sldId id="275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9.0359679962098177E-2"/>
          <c:y val="4.7631345703670405E-2"/>
          <c:w val="0.87691897869933766"/>
          <c:h val="0.80378528644996305"/>
        </c:manualLayout>
      </c:layout>
      <c:scatterChart>
        <c:scatterStyle val="lineMarker"/>
        <c:ser>
          <c:idx val="0"/>
          <c:order val="0"/>
          <c:tx>
            <c:strRef>
              <c:f>label 0</c:f>
              <c:strCache>
                <c:ptCount val="1"/>
                <c:pt idx="0">
                  <c:v>Column B</c:v>
                </c:pt>
              </c:strCache>
            </c:strRef>
          </c:tx>
          <c:spPr>
            <a:ln w="38100" cmpd="sng"/>
          </c:spPr>
          <c:marker>
            <c:symbol val="diamond"/>
            <c:size val="12"/>
            <c:spPr>
              <a:ln w="0"/>
            </c:spPr>
          </c:marker>
          <c:trendline>
            <c:trendlineType val="linear"/>
          </c:trendline>
          <c:xVal>
            <c:numRef>
              <c:f>1</c:f>
              <c:numCache>
                <c:formatCode>General</c:formatCode>
                <c:ptCount val="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68</c:v>
                </c:pt>
                <c:pt idx="4">
                  <c:v>80</c:v>
                </c:pt>
                <c:pt idx="5">
                  <c:v>100</c:v>
                </c:pt>
                <c:pt idx="6">
                  <c:v>130</c:v>
                </c:pt>
              </c:numCache>
            </c:numRef>
          </c:xVal>
          <c:yVal>
            <c:numRef>
              <c:f>0</c:f>
              <c:numCache>
                <c:formatCode>General</c:formatCode>
                <c:ptCount val="7"/>
                <c:pt idx="0">
                  <c:v>6.4</c:v>
                </c:pt>
                <c:pt idx="1">
                  <c:v>11.7</c:v>
                </c:pt>
                <c:pt idx="2">
                  <c:v>16.899999999999999</c:v>
                </c:pt>
                <c:pt idx="3">
                  <c:v>23.3</c:v>
                </c:pt>
                <c:pt idx="4">
                  <c:v>26.2</c:v>
                </c:pt>
                <c:pt idx="5">
                  <c:v>31.6</c:v>
                </c:pt>
                <c:pt idx="6">
                  <c:v>39.200000000000003</c:v>
                </c:pt>
              </c:numCache>
            </c:numRef>
          </c:yVal>
        </c:ser>
        <c:axId val="45972480"/>
        <c:axId val="46421120"/>
      </c:scatterChart>
      <c:valAx>
        <c:axId val="45972480"/>
        <c:scaling>
          <c:orientation val="minMax"/>
        </c:scaling>
        <c:axPos val="b"/>
        <c:majorGridlines>
          <c:spPr>
            <a:ln>
              <a:solidFill>
                <a:prstClr val="black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r>
                  <a:rPr lang="en-US" sz="2000" baseline="0" dirty="0">
                    <a:solidFill>
                      <a:schemeClr val="bg1"/>
                    </a:solidFill>
                  </a:rPr>
                  <a:t>Distance, mm</a:t>
                </a:r>
              </a:p>
            </c:rich>
          </c:tx>
          <c:layout/>
        </c:title>
        <c:numFmt formatCode="General" sourceLinked="1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6421120"/>
        <c:crossesAt val="0"/>
        <c:crossBetween val="midCat"/>
      </c:valAx>
      <c:valAx>
        <c:axId val="46421120"/>
        <c:scaling>
          <c:orientation val="minMax"/>
        </c:scaling>
        <c:axPos val="l"/>
        <c:majorGridlines>
          <c:spPr>
            <a:ln>
              <a:solidFill>
                <a:prstClr val="black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r>
                  <a:rPr lang="en-US" sz="2000" baseline="0" dirty="0">
                    <a:solidFill>
                      <a:schemeClr val="bg1"/>
                    </a:solidFill>
                  </a:rPr>
                  <a:t>R, Ohm</a:t>
                </a:r>
              </a:p>
            </c:rich>
          </c:tx>
          <c:layout/>
        </c:title>
        <c:numFmt formatCode="General" sourceLinked="1"/>
        <c:tickLblPos val="nextTo"/>
        <c:spPr>
          <a:noFill/>
          <a:ln>
            <a:solidFill>
              <a:prstClr val="black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5972480"/>
        <c:crossesAt val="0"/>
        <c:crossBetween val="midCat"/>
      </c:valAx>
      <c:spPr>
        <a:ln>
          <a:solidFill>
            <a:schemeClr val="bg1"/>
          </a:solidFill>
        </a:ln>
      </c:spPr>
    </c:plotArea>
    <c:plotVisOnly val="1"/>
  </c:chart>
  <c:spPr>
    <a:solidFill>
      <a:schemeClr val="tx1"/>
    </a:solidFill>
    <a:ln>
      <a:solidFill>
        <a:prstClr val="black"/>
      </a:solidFill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en-US"/>
              <a:t>ha0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832731304708834"/>
          <c:y val="0.12475973711370959"/>
          <c:w val="0.82836885082944001"/>
          <c:h val="0.74523329097539603"/>
        </c:manualLayout>
      </c:layout>
      <c:scatterChart>
        <c:scatterStyle val="lineMarker"/>
        <c:ser>
          <c:idx val="0"/>
          <c:order val="0"/>
          <c:tx>
            <c:strRef>
              <c:f>label 0</c:f>
              <c:strCache>
                <c:ptCount val="1"/>
                <c:pt idx="0">
                  <c:v>Column B</c:v>
                </c:pt>
              </c:strCache>
            </c:strRef>
          </c:tx>
          <c:spPr>
            <a:ln w="31750">
              <a:solidFill>
                <a:srgbClr val="004586"/>
              </a:solidFill>
              <a:round/>
            </a:ln>
          </c:spPr>
          <c:marker>
            <c:symbol val="diamond"/>
            <c:size val="8"/>
          </c:marker>
          <c:xVal>
            <c:numRef>
              <c:f>1</c:f>
              <c:numCache>
                <c:formatCode>General</c:formatCode>
                <c:ptCount val="11"/>
                <c:pt idx="0">
                  <c:v>31.5</c:v>
                </c:pt>
                <c:pt idx="1">
                  <c:v>30</c:v>
                </c:pt>
                <c:pt idx="2">
                  <c:v>29.1</c:v>
                </c:pt>
                <c:pt idx="3">
                  <c:v>28.6</c:v>
                </c:pt>
                <c:pt idx="4">
                  <c:v>27.6</c:v>
                </c:pt>
                <c:pt idx="5">
                  <c:v>25</c:v>
                </c:pt>
                <c:pt idx="6">
                  <c:v>21.6</c:v>
                </c:pt>
                <c:pt idx="7">
                  <c:v>16.600000000000001</c:v>
                </c:pt>
                <c:pt idx="8">
                  <c:v>14.2</c:v>
                </c:pt>
                <c:pt idx="9">
                  <c:v>10.5</c:v>
                </c:pt>
                <c:pt idx="10">
                  <c:v>8.7000000000000011</c:v>
                </c:pt>
              </c:numCache>
            </c:numRef>
          </c:xVal>
          <c:yVal>
            <c:numRef>
              <c:f>0</c:f>
              <c:numCache>
                <c:formatCode>General</c:formatCode>
                <c:ptCount val="11"/>
                <c:pt idx="0">
                  <c:v>1111</c:v>
                </c:pt>
                <c:pt idx="1">
                  <c:v>970.2</c:v>
                </c:pt>
                <c:pt idx="2">
                  <c:v>891</c:v>
                </c:pt>
                <c:pt idx="3">
                  <c:v>810.6</c:v>
                </c:pt>
                <c:pt idx="4">
                  <c:v>772.8</c:v>
                </c:pt>
                <c:pt idx="5">
                  <c:v>644</c:v>
                </c:pt>
                <c:pt idx="6">
                  <c:v>717</c:v>
                </c:pt>
                <c:pt idx="7">
                  <c:v>1011</c:v>
                </c:pt>
                <c:pt idx="8">
                  <c:v>1255</c:v>
                </c:pt>
                <c:pt idx="9">
                  <c:v>2601</c:v>
                </c:pt>
                <c:pt idx="10">
                  <c:v>4002</c:v>
                </c:pt>
              </c:numCache>
            </c:numRef>
          </c:yVal>
        </c:ser>
        <c:axId val="46437120"/>
        <c:axId val="46439040"/>
      </c:scatterChart>
      <c:valAx>
        <c:axId val="46437120"/>
        <c:scaling>
          <c:orientation val="minMax"/>
        </c:scaling>
        <c:axPos val="b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R, Ohm</a:t>
                </a:r>
              </a:p>
            </c:rich>
          </c:tx>
          <c:layout/>
        </c:title>
        <c:numFmt formatCode="General" sourceLinked="1"/>
        <c:tickLblPos val="nextTo"/>
        <c:spPr>
          <a:ln>
            <a:solidFill>
              <a:srgbClr val="B3B3B3"/>
            </a:solidFill>
          </a:ln>
        </c:spPr>
        <c:crossAx val="46439040"/>
        <c:crossesAt val="0"/>
        <c:crossBetween val="midCat"/>
      </c:valAx>
      <c:valAx>
        <c:axId val="46439040"/>
        <c:scaling>
          <c:orientation val="minMax"/>
        </c:scaling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Mean </a:t>
                </a:r>
              </a:p>
            </c:rich>
          </c:tx>
          <c:layout/>
        </c:title>
        <c:numFmt formatCode="General" sourceLinked="1"/>
        <c:tickLblPos val="nextTo"/>
        <c:spPr>
          <a:ln>
            <a:solidFill>
              <a:srgbClr val="B3B3B3"/>
            </a:solidFill>
          </a:ln>
        </c:spPr>
        <c:crossAx val="46437120"/>
        <c:crossesAt val="0"/>
        <c:crossBetween val="midCat"/>
      </c:valAx>
      <c:spPr>
        <a:noFill/>
        <a:ln>
          <a:solidFill>
            <a:srgbClr val="B3B3B3"/>
          </a:solidFill>
        </a:ln>
      </c:spPr>
    </c:plotArea>
    <c:plotVisOnly val="1"/>
  </c:chart>
  <c:spPr>
    <a:solidFill>
      <a:srgbClr val="FFFFFF"/>
    </a:solidFill>
    <a:ln>
      <a:noFill/>
    </a:ln>
  </c:spPr>
  <c:txPr>
    <a:bodyPr/>
    <a:lstStyle/>
    <a:p>
      <a:pPr>
        <a:defRPr baseline="0">
          <a:solidFill>
            <a:schemeClr val="bg1"/>
          </a:solidFill>
        </a:defRPr>
      </a:pPr>
      <a:endParaRPr lang="ru-RU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en-US" sz="1400" b="1">
                <a:solidFill>
                  <a:srgbClr val="000000"/>
                </a:solidFill>
                <a:latin typeface="Arial"/>
              </a:rPr>
              <a:t>ha1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0735513514371421"/>
          <c:y val="0.11858931138810651"/>
          <c:w val="0.85764015638474334"/>
          <c:h val="0.74235340689227791"/>
        </c:manualLayout>
      </c:layout>
      <c:scatterChart>
        <c:scatterStyle val="lineMarker"/>
        <c:ser>
          <c:idx val="0"/>
          <c:order val="0"/>
          <c:tx>
            <c:strRef>
              <c:f>label 0</c:f>
              <c:strCache>
                <c:ptCount val="1"/>
                <c:pt idx="0">
                  <c:v>Column C</c:v>
                </c:pt>
              </c:strCache>
            </c:strRef>
          </c:tx>
          <c:spPr>
            <a:ln w="31750">
              <a:solidFill>
                <a:srgbClr val="004586"/>
              </a:solidFill>
              <a:round/>
            </a:ln>
          </c:spPr>
          <c:marker>
            <c:symbol val="diamond"/>
            <c:size val="8"/>
          </c:marker>
          <c:xVal>
            <c:numRef>
              <c:f>1</c:f>
              <c:numCache>
                <c:formatCode>General</c:formatCode>
                <c:ptCount val="11"/>
                <c:pt idx="0">
                  <c:v>31.5</c:v>
                </c:pt>
                <c:pt idx="1">
                  <c:v>30</c:v>
                </c:pt>
                <c:pt idx="2">
                  <c:v>29.1</c:v>
                </c:pt>
                <c:pt idx="3">
                  <c:v>28.6</c:v>
                </c:pt>
                <c:pt idx="4">
                  <c:v>27.6</c:v>
                </c:pt>
                <c:pt idx="5">
                  <c:v>25</c:v>
                </c:pt>
                <c:pt idx="6">
                  <c:v>21.6</c:v>
                </c:pt>
                <c:pt idx="7">
                  <c:v>16.600000000000001</c:v>
                </c:pt>
                <c:pt idx="8">
                  <c:v>14.2</c:v>
                </c:pt>
                <c:pt idx="9">
                  <c:v>10.5</c:v>
                </c:pt>
                <c:pt idx="10">
                  <c:v>8.7000000000000011</c:v>
                </c:pt>
              </c:numCache>
            </c:numRef>
          </c:xVal>
          <c:yVal>
            <c:numRef>
              <c:f>0</c:f>
              <c:numCache>
                <c:formatCode>General</c:formatCode>
                <c:ptCount val="11"/>
                <c:pt idx="0">
                  <c:v>3968</c:v>
                </c:pt>
                <c:pt idx="1">
                  <c:v>3090</c:v>
                </c:pt>
                <c:pt idx="2">
                  <c:v>2535</c:v>
                </c:pt>
                <c:pt idx="3">
                  <c:v>2085</c:v>
                </c:pt>
                <c:pt idx="4">
                  <c:v>1856</c:v>
                </c:pt>
                <c:pt idx="5">
                  <c:v>1323</c:v>
                </c:pt>
                <c:pt idx="6">
                  <c:v>1010</c:v>
                </c:pt>
                <c:pt idx="7">
                  <c:v>1012</c:v>
                </c:pt>
                <c:pt idx="8">
                  <c:v>1188</c:v>
                </c:pt>
                <c:pt idx="9">
                  <c:v>1401</c:v>
                </c:pt>
                <c:pt idx="10">
                  <c:v>1520</c:v>
                </c:pt>
              </c:numCache>
            </c:numRef>
          </c:yVal>
        </c:ser>
        <c:axId val="46999808"/>
        <c:axId val="47014272"/>
      </c:scatterChart>
      <c:valAx>
        <c:axId val="46999808"/>
        <c:scaling>
          <c:orientation val="minMax"/>
        </c:scaling>
        <c:axPos val="b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latin typeface="Arial"/>
                  </a:rPr>
                  <a:t>R, Ohm</a:t>
                </a:r>
              </a:p>
            </c:rich>
          </c:tx>
          <c:layout/>
        </c:title>
        <c:numFmt formatCode="General" sourceLinked="1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7014272"/>
        <c:crossesAt val="0"/>
        <c:crossBetween val="midCat"/>
      </c:valAx>
      <c:valAx>
        <c:axId val="47014272"/>
        <c:scaling>
          <c:orientation val="minMax"/>
        </c:scaling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latin typeface="Arial"/>
                  </a:rPr>
                  <a:t>Mean</a:t>
                </a:r>
              </a:p>
            </c:rich>
          </c:tx>
          <c:layout/>
        </c:title>
        <c:numFmt formatCode="General" sourceLinked="1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6999808"/>
        <c:crossesAt val="0"/>
        <c:crossBetween val="midCat"/>
      </c:valAx>
      <c:spPr>
        <a:noFill/>
        <a:ln>
          <a:solidFill>
            <a:srgbClr val="B3B3B3"/>
          </a:solidFill>
        </a:ln>
      </c:spPr>
    </c:plotArea>
    <c:plotVisOnly val="1"/>
  </c:chart>
  <c:spPr>
    <a:solidFill>
      <a:srgbClr val="FFFFFF"/>
    </a:solidFill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032F-8B4A-4C67-ACC4-ACEF0C1C99CA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FFAE-6148-4BF5-9EBA-E84A4A3A2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060848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ОБРАЗОВАТЕЛЬНОЕ УЧРЕЖДЕНИЕ ВЫСШЕГО ОБРАЗОВАНИЯ «МОСКОВСКИЙ ГОСУДАРСТВЕННЫЙ УНИВЕРСИТЕТ  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имени М.В. ЛОМОНОСОВА»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ФИЗИЧЕСКИЙ ФАКУЛЬТЕТ 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КАФЕДРА ФИЗИКИ ЭЛЕМЕНТАРНЫХ ЧАСТИЦ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БАКАЛАВРСКАЯ РАБОТА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 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«СТЕНД ДЛЯ ИССЛЕДОВАНИЯ СЦИНТИЛЛЯТОРОВ ЭКСПЕРИМЕНТА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COMET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(КОГЕРЕНТНАЯ КОНВЕРСИЯ МЮОНА В ЭЛЕКТРОН)»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077072"/>
            <a:ext cx="6400800" cy="1752600"/>
          </a:xfrm>
        </p:spPr>
        <p:txBody>
          <a:bodyPr>
            <a:noAutofit/>
          </a:bodyPr>
          <a:lstStyle/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Научный руководитель: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</a:rPr>
              <a:t>кандидат </a:t>
            </a:r>
            <a:r>
              <a:rPr lang="ru-RU" sz="1600" dirty="0" smtClean="0">
                <a:solidFill>
                  <a:srgbClr val="002060"/>
                </a:solidFill>
              </a:rPr>
              <a:t>физико-математических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наук,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начальник сектора </a:t>
            </a: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Дугинов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Виктор Николаевич</a:t>
            </a:r>
          </a:p>
          <a:p>
            <a:pPr algn="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Выполнил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</a:p>
          <a:p>
            <a:pPr algn="r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409 группы: </a:t>
            </a:r>
          </a:p>
          <a:p>
            <a:pPr algn="r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Леденёв Александр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Олегович</a:t>
            </a:r>
          </a:p>
          <a:p>
            <a:pPr algn="r"/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1844824"/>
            <a:ext cx="4536504" cy="2952328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14325" algn="l"/>
              </a:tabLs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Мюон-электронная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конверсия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51520" y="5157192"/>
            <a:ext cx="4608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67038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1 – Лептоны в стандартной модели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566124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967038" algn="l"/>
              </a:tabLst>
            </a:pP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2 –  Установка эксперимента </a:t>
            </a:r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COMET</a:t>
            </a:r>
            <a:endParaRPr lang="ru-RU" sz="2400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20668" t="32347" r="49447" b="4308"/>
          <a:stretch>
            <a:fillRect/>
          </a:stretch>
        </p:blipFill>
        <p:spPr bwMode="auto">
          <a:xfrm>
            <a:off x="4812813" y="836712"/>
            <a:ext cx="4143411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1"/>
            <a:ext cx="9144000" cy="6548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Медленный мюон останавливается в веществе (алюминии);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 захватывается атомом вещества, образуется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мюонный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атом;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Мюон опускается по энергетическим уровням. В том случае, когда мюон опускается до самого низкого энергетического уровня, конверсия называется когерентной;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79488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Далее возможны следующие варианты того, что произойдет с мюоном: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AutoNum type="alphaLcParenR"/>
              <a:tabLst>
                <a:tab pos="9794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Распад на мюона орбите: </a:t>
            </a: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AutoNum type="alphaLcParenR"/>
              <a:tabLst>
                <a:tab pos="979488" algn="l"/>
              </a:tabLst>
            </a:pP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>
                <a:tab pos="97948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Захват мюона ядром с образованием нового ядра: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Однако, с точки зрения теории, возможно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наблюдение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процесса, который нас и интересует: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9488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7724" t="54154" r="35679" b="31308"/>
          <a:stretch>
            <a:fillRect/>
          </a:stretch>
        </p:blipFill>
        <p:spPr bwMode="auto">
          <a:xfrm>
            <a:off x="4355976" y="3501008"/>
            <a:ext cx="2592288" cy="549879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14861" t="52077" r="13473" b="30269"/>
          <a:stretch>
            <a:fillRect/>
          </a:stretch>
        </p:blipFill>
        <p:spPr bwMode="auto">
          <a:xfrm>
            <a:off x="2411760" y="4653136"/>
            <a:ext cx="4355976" cy="57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 l="48893" t="55192" r="16794" b="35462"/>
          <a:stretch>
            <a:fillRect/>
          </a:stretch>
        </p:blipFill>
        <p:spPr bwMode="auto">
          <a:xfrm>
            <a:off x="2483768" y="6021288"/>
            <a:ext cx="4176464" cy="60626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23" r="2408" b="5979"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5271" t="75787" r="22546" b="15731"/>
          <a:stretch>
            <a:fillRect/>
          </a:stretch>
        </p:blipFill>
        <p:spPr bwMode="auto">
          <a:xfrm>
            <a:off x="0" y="5661248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3448" r="5031" b="88635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6770" t="13504" b="21325"/>
          <a:stretch>
            <a:fillRect/>
          </a:stretch>
        </p:blipFill>
        <p:spPr bwMode="auto">
          <a:xfrm>
            <a:off x="-1" y="3212976"/>
            <a:ext cx="4877829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 l="4801"/>
          <a:stretch>
            <a:fillRect/>
          </a:stretch>
        </p:blipFill>
        <p:spPr bwMode="auto">
          <a:xfrm>
            <a:off x="4860032" y="3212976"/>
            <a:ext cx="4283968" cy="3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C:\Users\владелец\Desktop\Фото стенда\SAM_0267.JPG"/>
          <p:cNvPicPr>
            <a:picLocks noChangeAspect="1" noChangeArrowheads="1"/>
          </p:cNvPicPr>
          <p:nvPr/>
        </p:nvPicPr>
        <p:blipFill>
          <a:blip r:embed="rId4" cstate="print"/>
          <a:srcRect l="12858" t="19685" r="5149" b="9976"/>
          <a:stretch>
            <a:fillRect/>
          </a:stretch>
        </p:blipFill>
        <p:spPr bwMode="auto">
          <a:xfrm>
            <a:off x="0" y="0"/>
            <a:ext cx="4860032" cy="321297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2023" r="13438"/>
          <a:stretch>
            <a:fillRect/>
          </a:stretch>
        </p:blipFill>
        <p:spPr bwMode="auto">
          <a:xfrm>
            <a:off x="4860032" y="-55366"/>
            <a:ext cx="4283968" cy="32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ладелец\Desktop\Фото стенда\Фото кристалл.jpg"/>
          <p:cNvPicPr>
            <a:picLocks noChangeAspect="1" noChangeArrowheads="1"/>
          </p:cNvPicPr>
          <p:nvPr/>
        </p:nvPicPr>
        <p:blipFill>
          <a:blip r:embed="rId2" cstate="print"/>
          <a:srcRect l="12109" t="17742" r="13999" b="16129"/>
          <a:stretch>
            <a:fillRect/>
          </a:stretch>
        </p:blipFill>
        <p:spPr bwMode="auto">
          <a:xfrm>
            <a:off x="4932040" y="-169252"/>
            <a:ext cx="4211959" cy="2878172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6642" t="20529" r="7023" b="2626"/>
          <a:stretch>
            <a:fillRect/>
          </a:stretch>
        </p:blipFill>
        <p:spPr bwMode="auto">
          <a:xfrm>
            <a:off x="0" y="2520461"/>
            <a:ext cx="9144000" cy="433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-252536" y="692696"/>
            <a:ext cx="54726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Выбор сцинтилляционных кристаллов для калориметра эксперимента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COMET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0" name="Picture 16" descr="C:\Users\владелец\Desktop\Фото стенда\Схема.png"/>
          <p:cNvPicPr>
            <a:picLocks noChangeAspect="1" noChangeArrowheads="1"/>
          </p:cNvPicPr>
          <p:nvPr/>
        </p:nvPicPr>
        <p:blipFill>
          <a:blip r:embed="rId2" cstate="print"/>
          <a:srcRect l="1074" r="68656" b="82614"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839744" y="692696"/>
            <a:ext cx="23042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rPr>
              <a:t>Черный ящик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631" name="AutoShape 7"/>
          <p:cNvCxnSpPr>
            <a:cxnSpLocks noChangeShapeType="1"/>
          </p:cNvCxnSpPr>
          <p:nvPr/>
        </p:nvCxnSpPr>
        <p:spPr bwMode="auto">
          <a:xfrm flipH="1">
            <a:off x="6228184" y="1052736"/>
            <a:ext cx="916112" cy="28803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-18348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Общая схема стенда для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экспериментов с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кристаллом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LYSO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836712"/>
            <a:ext cx="5256584" cy="2160240"/>
          </a:xfrm>
          <a:prstGeom prst="rect">
            <a:avLst/>
          </a:prstGeom>
          <a:noFill/>
          <a:ln w="349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5.jpe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67744" y="1412776"/>
            <a:ext cx="6876256" cy="50405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</a:rPr>
              <a:t>Стенд для проведения тестового контроля кристаллов</a:t>
            </a:r>
            <a:endParaRPr lang="ru-RU" sz="32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7" name="Picture 5" descr="C:\Users\владелец\Desktop\Фото стенда\SAM_0240.JPG"/>
          <p:cNvPicPr>
            <a:picLocks noChangeAspect="1" noChangeArrowheads="1"/>
          </p:cNvPicPr>
          <p:nvPr/>
        </p:nvPicPr>
        <p:blipFill>
          <a:blip r:embed="rId3" cstate="print"/>
          <a:srcRect l="19920" r="51105"/>
          <a:stretch>
            <a:fillRect/>
          </a:stretch>
        </p:blipFill>
        <p:spPr bwMode="auto">
          <a:xfrm>
            <a:off x="179512" y="1268760"/>
            <a:ext cx="2030772" cy="52565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6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8144" y="1268760"/>
            <a:ext cx="3096344" cy="51727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71800" y="260648"/>
            <a:ext cx="3866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Программное обеспечение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29698" name="Picture 2" descr="G:\Диплом\LYSO+LE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08920"/>
            <a:ext cx="5580112" cy="37893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764704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ROOT</a:t>
            </a:r>
            <a:r>
              <a:rPr lang="ru-RU" dirty="0">
                <a:solidFill>
                  <a:srgbClr val="002060"/>
                </a:solidFill>
              </a:rPr>
              <a:t> обладает хорошо проработанным графическим интерфейсом. Почти все параметры отображения объектов можно контролировать из графического редактора. Предусмотрены возможности добавления и редактирования текста и графических объектов, сохранения изображения в разных форматах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32240" y="188640"/>
            <a:ext cx="2160240" cy="18347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68042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Измерение пропускной способности кристалла со светодиодом.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1"/>
          <p:cNvGraphicFramePr/>
          <p:nvPr/>
        </p:nvGraphicFramePr>
        <p:xfrm>
          <a:off x="251520" y="2204864"/>
          <a:ext cx="8712968" cy="4464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ладелец\Desktop\Фото стенда\SAM_0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940152" y="3717032"/>
            <a:ext cx="2952328" cy="24313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3" name="Object3"/>
          <p:cNvGraphicFramePr/>
          <p:nvPr/>
        </p:nvGraphicFramePr>
        <p:xfrm>
          <a:off x="179512" y="188640"/>
          <a:ext cx="554461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ct2"/>
          <p:cNvGraphicFramePr/>
          <p:nvPr/>
        </p:nvGraphicFramePr>
        <p:xfrm>
          <a:off x="179512" y="3429000"/>
          <a:ext cx="5544616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724128" y="476672"/>
            <a:ext cx="3419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Измерение пропускной способности кристалла со светодиодом.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webassign.net/userimages/Cs137%20decay%20schemeC.jpg?db=v4net&amp;id=5082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496855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Измерение пропускной способности кристалла с </a:t>
            </a:r>
            <a:r>
              <a:rPr lang="en-US" sz="3200" b="1" dirty="0">
                <a:solidFill>
                  <a:srgbClr val="002060"/>
                </a:solidFill>
              </a:rPr>
              <a:t>Cs</a:t>
            </a:r>
            <a:r>
              <a:rPr lang="ru-RU" sz="3200" b="1" dirty="0">
                <a:solidFill>
                  <a:srgbClr val="002060"/>
                </a:solidFill>
              </a:rPr>
              <a:t>-137.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icture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36096" y="1556792"/>
            <a:ext cx="3528392" cy="4859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владелец\Desktop\Фото стенда\Фото кристалл.jpg"/>
          <p:cNvPicPr>
            <a:picLocks noChangeAspect="1" noChangeArrowheads="1"/>
          </p:cNvPicPr>
          <p:nvPr/>
        </p:nvPicPr>
        <p:blipFill>
          <a:blip r:embed="rId2" cstate="print"/>
          <a:srcRect l="12695" t="8356" r="4668" b="90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11960" y="4581128"/>
          <a:ext cx="4932040" cy="2097609"/>
        </p:xfrm>
        <a:graphic>
          <a:graphicData uri="http://schemas.openxmlformats.org/drawingml/2006/table">
            <a:tbl>
              <a:tblPr/>
              <a:tblGrid>
                <a:gridCol w="3864233"/>
                <a:gridCol w="1067807"/>
              </a:tblGrid>
              <a:tr h="267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Параметр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</a:t>
                      </a:r>
                      <a:endParaRPr lang="ru-RU" sz="140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267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Плотность, г/см</a:t>
                      </a:r>
                      <a:r>
                        <a:rPr lang="ru-RU" sz="1600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7.1</a:t>
                      </a:r>
                      <a:endParaRPr lang="ru-RU" sz="140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415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Максимальная длина волны излучения, нм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420</a:t>
                      </a:r>
                      <a:endParaRPr lang="ru-RU" sz="140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535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Коэффициент преломления при </a:t>
                      </a: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максимальном 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излучении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1.81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267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 спада, нс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  <a:tr h="267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Световыход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фотон/кэВ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onsolas"/>
                        <a:ea typeface="Consolas"/>
                        <a:cs typeface="Times New Roman"/>
                      </a:endParaRPr>
                    </a:p>
                  </a:txBody>
                  <a:tcPr marL="44174" marR="44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27584" y="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Выбор сцинтиллятора. Параметры </a:t>
            </a: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LYSO</a:t>
            </a:r>
            <a:r>
              <a:rPr lang="ru-RU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  <a:endParaRPr lang="ru-RU" sz="2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Диплом\171_LYSO_own_30min 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396536" cy="620953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Измерение собственной активности </a:t>
            </a:r>
            <a:r>
              <a:rPr lang="en-US" sz="2800" b="1" dirty="0" smtClean="0">
                <a:solidFill>
                  <a:srgbClr val="002060"/>
                </a:solidFill>
              </a:rPr>
              <a:t>LYSO</a:t>
            </a:r>
            <a:r>
              <a:rPr lang="ru-RU" sz="2800" b="1" dirty="0" smtClean="0">
                <a:solidFill>
                  <a:srgbClr val="002060"/>
                </a:solidFill>
              </a:rPr>
              <a:t> в течение 30 минут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Измерение излучения </a:t>
            </a:r>
            <a:r>
              <a:rPr lang="en-US" sz="3200" b="1" dirty="0">
                <a:solidFill>
                  <a:srgbClr val="002060"/>
                </a:solidFill>
              </a:rPr>
              <a:t>Cs</a:t>
            </a:r>
            <a:r>
              <a:rPr lang="ru-RU" sz="3200" b="1" dirty="0">
                <a:solidFill>
                  <a:srgbClr val="002060"/>
                </a:solidFill>
              </a:rPr>
              <a:t>-137 на кристалле </a:t>
            </a:r>
            <a:r>
              <a:rPr lang="en-US" sz="3200" b="1" dirty="0">
                <a:solidFill>
                  <a:srgbClr val="002060"/>
                </a:solidFill>
              </a:rPr>
              <a:t>LYSO</a:t>
            </a:r>
            <a:r>
              <a:rPr lang="ru-RU" sz="3200" b="1" dirty="0">
                <a:solidFill>
                  <a:srgbClr val="002060"/>
                </a:solidFill>
              </a:rPr>
              <a:t> в течение 30 минут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516143"/>
            <a:ext cx="385192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Средствами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ROOT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произведено вычитание спектра собственной активности из спектра, измеренного с источником.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Для наглядности на рисунке приведены все три спектра: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1 - с источником,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2 - собственной активности,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3 - вычтенный.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Диплом\173_bg.gif"/>
          <p:cNvPicPr>
            <a:picLocks noChangeAspect="1" noChangeArrowheads="1"/>
          </p:cNvPicPr>
          <p:nvPr/>
        </p:nvPicPr>
        <p:blipFill>
          <a:blip r:embed="rId2" cstate="print"/>
          <a:srcRect l="4822" r="13069" b="1582"/>
          <a:stretch>
            <a:fillRect/>
          </a:stretch>
        </p:blipFill>
        <p:spPr bwMode="auto">
          <a:xfrm>
            <a:off x="3851920" y="1060909"/>
            <a:ext cx="5292080" cy="57970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522007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220071" y="396535"/>
            <a:ext cx="392392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При данных измерениях использовались четыре ФЭУ (два для измерения вспышек в кристалле и два для формирования телесного угла при регистрации космического излучения),   которые были включены на схему совпадений.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На рисунке представлены осциллограммы сигналов: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1, 2 – с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H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amamatsu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H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6410 с кристаллом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LYSO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3 – с ФЭУ-85 с пластическим сцинтиллятором.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ладелец\Desktop\Фото стенда\20150930_1128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53036"/>
            <a:ext cx="4139952" cy="3104964"/>
          </a:xfrm>
          <a:prstGeom prst="rect">
            <a:avLst/>
          </a:prstGeom>
          <a:noFill/>
        </p:spPr>
      </p:pic>
      <p:pic>
        <p:nvPicPr>
          <p:cNvPr id="5" name="Picture 4" descr="C:\Users\владелец\Desktop\Фото стенда\SAM_0256.JPG"/>
          <p:cNvPicPr>
            <a:picLocks noChangeAspect="1" noChangeArrowheads="1"/>
          </p:cNvPicPr>
          <p:nvPr/>
        </p:nvPicPr>
        <p:blipFill>
          <a:blip r:embed="rId3" cstate="print">
            <a:lum bright="15000" contrast="18000"/>
          </a:blip>
          <a:srcRect/>
          <a:stretch>
            <a:fillRect/>
          </a:stretch>
        </p:blipFill>
        <p:spPr bwMode="auto">
          <a:xfrm>
            <a:off x="5052054" y="3789040"/>
            <a:ext cx="4091946" cy="3068960"/>
          </a:xfrm>
          <a:prstGeom prst="rect">
            <a:avLst/>
          </a:prstGeom>
          <a:noFill/>
        </p:spPr>
      </p:pic>
      <p:pic>
        <p:nvPicPr>
          <p:cNvPr id="6" name="Picture 2" descr="C:\Users\владелец\Desktop\Фото стенда\SAM_0258.JPG"/>
          <p:cNvPicPr>
            <a:picLocks noChangeAspect="1" noChangeArrowheads="1"/>
          </p:cNvPicPr>
          <p:nvPr/>
        </p:nvPicPr>
        <p:blipFill>
          <a:blip r:embed="rId4" cstate="print"/>
          <a:srcRect l="1739"/>
          <a:stretch>
            <a:fillRect/>
          </a:stretch>
        </p:blipFill>
        <p:spPr bwMode="auto">
          <a:xfrm>
            <a:off x="5076056" y="908720"/>
            <a:ext cx="4067944" cy="2763363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>
          <a:xfrm>
            <a:off x="4283968" y="1628800"/>
            <a:ext cx="648072" cy="129614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24544" y="0"/>
            <a:ext cx="9865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Заключение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Этапы создания стенда для проведения тестового контроля кристаллов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2054" name="Picture 6" descr="C:\Users\владелец\Desktop\Фото стенда\20150827_1049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980728"/>
            <a:ext cx="4139952" cy="2664296"/>
          </a:xfrm>
          <a:prstGeom prst="rect">
            <a:avLst/>
          </a:prstGeom>
          <a:noFill/>
        </p:spPr>
      </p:pic>
      <p:sp>
        <p:nvSpPr>
          <p:cNvPr id="9" name="Стрелка вправо 8"/>
          <p:cNvSpPr/>
          <p:nvPr/>
        </p:nvSpPr>
        <p:spPr>
          <a:xfrm>
            <a:off x="4283968" y="4509120"/>
            <a:ext cx="648072" cy="129614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владелец\Desktop\Фото схема.pn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372200" y="764704"/>
            <a:ext cx="23042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Черный ящик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3" name="AutoShape 1"/>
          <p:cNvSpPr>
            <a:spLocks noChangeShapeType="1"/>
          </p:cNvSpPr>
          <p:nvPr/>
        </p:nvSpPr>
        <p:spPr bwMode="auto">
          <a:xfrm flipH="1">
            <a:off x="6300192" y="1052736"/>
            <a:ext cx="476250" cy="4254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-419631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Фото стенда для регистрации космического излучения кристаллом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LYSO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364088" y="4826675"/>
            <a:ext cx="3779912" cy="2031325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ФЭУ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AVP-56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ФЭУ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Hamamatsu H6410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ФЭУ-85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Кристалл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LYSO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Digitizer VME V1742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Линейный смеситель 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FAN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-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IN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)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dirty="0">
                <a:solidFill>
                  <a:srgbClr val="00B05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B050"/>
                </a:solidFill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разветвитель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FAN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-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OUT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)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NIM N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625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7)     Схема совпадений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 NIM N405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Consolas" pitchFamily="49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8)     Дискриминатор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onsolas" pitchFamily="49" charset="0"/>
                <a:cs typeface="Times New Roman" pitchFamily="18" charset="0"/>
              </a:rPr>
              <a:t>NIM N840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439</Words>
  <Application>Microsoft Office PowerPoint</Application>
  <PresentationFormat>Экран (4:3)</PresentationFormat>
  <Paragraphs>83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ФЕДЕРАЛЬНОЕ ГОСУДАРСТВЕННОЕ БЮДЖЕТНОЕ ОБРАЗОВАТЕЛЬНОЕ УЧРЕЖДЕНИЕ ВЫСШЕГО ОБРАЗОВАНИЯ «МОСКОВСКИЙ ГОСУДАРСТВЕННЫЙ УНИВЕРСИТЕТ    имени М.В. ЛОМОНОСОВА»     ФИЗИЧЕСКИЙ ФАКУЛЬТЕТ   КАФЕДРА ФИЗИКИ ЭЛЕМЕНТАРНЫХ ЧАСТИЦ      БАКАЛАВРСКАЯ РАБОТА   «СТЕНД ДЛЯ ИССЛЕДОВАНИЯ СЦИНТИЛЛЯТОРОВ ЭКСПЕРИМЕНТА  COMET (КОГЕРЕНТНАЯ КОНВЕРСИЯ МЮОНА В ЭЛЕКТРОН)»    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УНИВЕРСИАДА «ЛОМОНОСОВ» ПО ТЕОРЕТИЧЕСКОЙ И ПРИКЛАДНОЙ ФИЗИКЕ        ДОКЛАД НА ТЕМУ:   «СТЕНД ДЛЯ ИССЛЕДОВАНИЯ СЦИНТИЛЛЯТОРОВ ЭКСПЕРИМЕНТА  COMET (КОГЕРЕНТНАЯ КОНВЕРСИЯ МЮОНА В ЭЛЕКТРОН)»</dc:title>
  <dc:creator>владелец</dc:creator>
  <cp:lastModifiedBy>владелец</cp:lastModifiedBy>
  <cp:revision>82</cp:revision>
  <dcterms:created xsi:type="dcterms:W3CDTF">2016-04-18T07:31:59Z</dcterms:created>
  <dcterms:modified xsi:type="dcterms:W3CDTF">2016-05-26T19:24:56Z</dcterms:modified>
</cp:coreProperties>
</file>