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000"/>
    <a:srgbClr val="8BB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8" autoAdjust="0"/>
    <p:restoredTop sz="94608" autoAdjust="0"/>
  </p:normalViewPr>
  <p:slideViewPr>
    <p:cSldViewPr snapToGrid="0">
      <p:cViewPr varScale="1">
        <p:scale>
          <a:sx n="110" d="100"/>
          <a:sy n="110" d="100"/>
        </p:scale>
        <p:origin x="132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4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223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986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92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17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80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519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99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70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02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782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154F5-B115-4680-9E2B-0BB0DE47D2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38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0">
              <a:schemeClr val="bg1"/>
            </a:gs>
            <a:gs pos="50000">
              <a:srgbClr val="8BB8E1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29B33-6701-43FC-84DB-423F70A18532}" type="datetimeFigureOut">
              <a:rPr lang="en-GB" smtClean="0"/>
              <a:pPr/>
              <a:t>17/05/2018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38F63-867D-466D-AF6B-19A9D44CCCC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27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4688" y="1066799"/>
            <a:ext cx="7702624" cy="2381251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ВЫЧИСЛЕНИЕ ОПТИМАЛЬНЫХ ПАРАМЕТРОВ ЭКСПЕРИМЕНТОВ И ПОЛУЧЕНИЕ ИЗОТОПОВ Fl В РЕАКЦИЯХ </a:t>
            </a:r>
            <a:r>
              <a:rPr lang="ru-RU" sz="3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239,240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 + </a:t>
            </a:r>
            <a:r>
              <a:rPr lang="ru-RU" sz="3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студент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Коврижных Никита</a:t>
            </a:r>
          </a:p>
        </p:txBody>
      </p:sp>
    </p:spTree>
    <p:extLst>
      <p:ext uri="{BB962C8B-B14F-4D97-AF65-F5344CB8AC3E}">
        <p14:creationId xmlns:p14="http://schemas.microsoft.com/office/powerpoint/2010/main" val="2718329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работы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Вычисление энергетических потерь ионов 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Вычисление энергетических потерь ядер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сепараторе.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 эффективного заряда изотопов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разреженном водороде.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токов дипольного магнита и квадрупольных линз.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Калибровка детекторов.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обсуждение результатов экспериментов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9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q8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38688" y="75161"/>
            <a:ext cx="5795962" cy="663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145088" y="6042025"/>
            <a:ext cx="26654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Газонаполненный сепаратор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97989" y="3252788"/>
            <a:ext cx="12271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r  </a:t>
            </a:r>
            <a:r>
              <a:rPr lang="en-US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 1.8 </a:t>
            </a:r>
            <a:r>
              <a:rPr 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1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r </a:t>
            </a:r>
            <a:r>
              <a:rPr lang="en-US" sz="1400" b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3.1 </a:t>
            </a:r>
            <a:r>
              <a:rPr lang="ru-RU" sz="1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Тм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39014" y="3152776"/>
            <a:ext cx="1608137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max gradient = 13 T/m</a:t>
            </a:r>
            <a:endParaRPr lang="ru-RU" sz="1200" dirty="0">
              <a:solidFill>
                <a:schemeClr val="bg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9539" name="Picture 3" descr="DGFRS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38814" y="71439"/>
            <a:ext cx="4822825" cy="3214687"/>
          </a:xfrm>
          <a:effectLst>
            <a:glow rad="228600">
              <a:srgbClr val="7030A0">
                <a:alpha val="40000"/>
              </a:srgbClr>
            </a:glow>
          </a:effectLst>
        </p:spPr>
      </p:pic>
      <p:grpSp>
        <p:nvGrpSpPr>
          <p:cNvPr id="13" name="Группа 12"/>
          <p:cNvGrpSpPr/>
          <p:nvPr/>
        </p:nvGrpSpPr>
        <p:grpSpPr>
          <a:xfrm>
            <a:off x="1820606" y="181633"/>
            <a:ext cx="3746610" cy="4786346"/>
            <a:chOff x="285720" y="214290"/>
            <a:chExt cx="3746610" cy="478634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891" t="15749" r="25588" b="27557"/>
            <a:stretch>
              <a:fillRect/>
            </a:stretch>
          </p:blipFill>
          <p:spPr bwMode="auto">
            <a:xfrm>
              <a:off x="285720" y="214290"/>
              <a:ext cx="3746610" cy="3643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rgbClr val="7030A0">
                  <a:alpha val="40000"/>
                </a:srgbClr>
              </a:glow>
            </a:effectLst>
          </p:spPr>
        </p:pic>
        <p:sp>
          <p:nvSpPr>
            <p:cNvPr id="12" name="Заголовок 1"/>
            <p:cNvSpPr txBox="1">
              <a:spLocks/>
            </p:cNvSpPr>
            <p:nvPr/>
          </p:nvSpPr>
          <p:spPr bwMode="auto">
            <a:xfrm>
              <a:off x="285720" y="4071942"/>
              <a:ext cx="2428892" cy="92869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mes New Roman" pitchFamily="18" charset="0"/>
                </a:rPr>
                <a:t>48 + 128 </a:t>
              </a:r>
              <a:r>
                <a:rPr lang="ru-RU" sz="1400" b="1" kern="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mes New Roman" pitchFamily="18" charset="0"/>
                </a:rPr>
                <a:t>стрипов</a:t>
              </a:r>
              <a:r>
                <a:rPr lang="ru-RU" sz="1400" b="1" kern="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mes New Roman" pitchFamily="18" charset="0"/>
                </a:rPr>
                <a:t>  (1 мм)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b="1" kern="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mes New Roman" pitchFamily="18" charset="0"/>
                </a:rPr>
                <a:t>65 * 120 (6)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400" b="1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mes New Roman" pitchFamily="18" charset="0"/>
                </a:rPr>
                <a:t>Цифровая </a:t>
              </a:r>
              <a:r>
                <a:rPr lang="ru-RU" sz="1400" b="1" kern="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mes New Roman" pitchFamily="18" charset="0"/>
                </a:rPr>
                <a:t>и аналоговая электроника</a:t>
              </a:r>
              <a:endParaRPr lang="ru-RU" sz="1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92265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449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14290"/>
            <a:ext cx="668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Вычисление энергетических потерь ионов </a:t>
            </a:r>
            <a:r>
              <a:rPr lang="ru-RU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помощью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TRIM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0" y="712802"/>
            <a:ext cx="7468779" cy="6145198"/>
          </a:xfrm>
          <a:prstGeom prst="rect">
            <a:avLst/>
          </a:prstGeom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7898759" y="712802"/>
            <a:ext cx="4293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Окно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TRIM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введёнными входными данными.</a:t>
            </a:r>
            <a:endParaRPr lang="ru-R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98759" y="1359133"/>
            <a:ext cx="41191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расчётов с помощью </a:t>
            </a:r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TRIM 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получены энергии </a:t>
            </a:r>
            <a:r>
              <a:rPr lang="ru-RU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 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выходе из циклотрона У-400 и </a:t>
            </a:r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сепараторе</a:t>
            </a:r>
          </a:p>
        </p:txBody>
      </p:sp>
    </p:spTree>
    <p:extLst>
      <p:ext uri="{BB962C8B-B14F-4D97-AF65-F5344CB8AC3E}">
        <p14:creationId xmlns:p14="http://schemas.microsoft.com/office/powerpoint/2010/main" val="15096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0" y="-1"/>
            <a:ext cx="12192000" cy="949235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Вычисление энергетических потерь ионов </a:t>
            </a:r>
            <a:r>
              <a:rPr lang="ru-RU" sz="1800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таблиц пробегов и электронных тормозных потерь</a:t>
            </a:r>
            <a:endParaRPr lang="en-GB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746" y="949234"/>
            <a:ext cx="7010266" cy="3526972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63500">
              <a:srgbClr val="7030A0">
                <a:alpha val="40000"/>
              </a:srgbClr>
            </a:glow>
          </a:effectLst>
        </p:spPr>
      </p:pic>
      <p:pic>
        <p:nvPicPr>
          <p:cNvPr id="4" name="Picture 2" descr="z2"/>
          <p:cNvPicPr>
            <a:picLocks noChangeAspect="1" noChangeArrowheads="1"/>
          </p:cNvPicPr>
          <p:nvPr/>
        </p:nvPicPr>
        <p:blipFill>
          <a:blip r:embed="rId3"/>
          <a:srcRect l="9534" t="9512" r="11217" b="5548"/>
          <a:stretch>
            <a:fillRect/>
          </a:stretch>
        </p:blipFill>
        <p:spPr bwMode="auto">
          <a:xfrm>
            <a:off x="217714" y="949234"/>
            <a:ext cx="4645318" cy="3526972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478972" y="4779110"/>
            <a:ext cx="4000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Линейная аппроксимация данных по пробегам </a:t>
            </a:r>
            <a:r>
              <a:rPr lang="ru-RU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 в титане.</a:t>
            </a:r>
            <a:endParaRPr lang="ru-R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57974" y="4779110"/>
            <a:ext cx="5351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Зависимость электронных тормозных потерь ионов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заряда среды при энергии 5 МэВ/нуклон.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3231" y="6005344"/>
            <a:ext cx="10956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Написана</a:t>
            </a:r>
            <a:r>
              <a:rPr lang="ru-RU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для вычисления пробегов и энергий </a:t>
            </a:r>
            <a:r>
              <a:rPr lang="ru-RU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выходе из циклотрона У-400 и в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сепараторе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967754"/>
              </p:ext>
            </p:extLst>
          </p:nvPr>
        </p:nvGraphicFramePr>
        <p:xfrm>
          <a:off x="2032000" y="1898469"/>
          <a:ext cx="8127999" cy="16560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Средняя</a:t>
                      </a:r>
                      <a:r>
                        <a:rPr lang="ru-RU" baseline="0" dirty="0" smtClean="0"/>
                        <a:t> энергия пучка(МэВ)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TRIM</a:t>
                      </a:r>
                      <a:endParaRPr lang="en-GB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Таблицы пробегов и электронных тормозных потерь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 середине слоя мишени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249.996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250.293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Перед</a:t>
                      </a:r>
                      <a:r>
                        <a:rPr lang="ru-RU" baseline="0" dirty="0" smtClean="0"/>
                        <a:t> детекторами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235.901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237.064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57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6" descr="z6.bmp"/>
          <p:cNvPicPr>
            <a:picLocks noChangeAspect="1" noChangeArrowheads="1"/>
          </p:cNvPicPr>
          <p:nvPr/>
        </p:nvPicPr>
        <p:blipFill>
          <a:blip r:embed="rId2"/>
          <a:srcRect l="5894" t="8878" r="11523" b="6158"/>
          <a:stretch>
            <a:fillRect/>
          </a:stretch>
        </p:blipFill>
        <p:spPr bwMode="auto">
          <a:xfrm>
            <a:off x="265180" y="676879"/>
            <a:ext cx="4628776" cy="336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2" name="Прямоугольник 1"/>
          <p:cNvSpPr/>
          <p:nvPr/>
        </p:nvSpPr>
        <p:spPr>
          <a:xfrm>
            <a:off x="174277" y="4304580"/>
            <a:ext cx="47196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Зависимость приведённого на массу снаряда пробега различных ионов в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Al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при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энергии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0.1 МэВ/нуклон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(данные Нордклиффа и Шиллинга).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53542" y="153439"/>
            <a:ext cx="5766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Вычисление энергетических потерь ядер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сепараторе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4886" y="5768712"/>
            <a:ext cx="8123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Написана программа для вычисления пробегов и энергий ядер </a:t>
            </a:r>
            <a:r>
              <a:rPr lang="en-US" baseline="30000" dirty="0" smtClean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dirty="0" smtClean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dirty="0" smtClean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сепараторе</a:t>
            </a:r>
            <a:endParaRPr lang="ru-RU" dirty="0">
              <a:solidFill>
                <a:srgbClr val="2D2D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702" y="676879"/>
            <a:ext cx="6882382" cy="3363898"/>
          </a:xfrm>
          <a:prstGeom prst="rect">
            <a:avLst/>
          </a:prstGeom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5070702" y="4348993"/>
            <a:ext cx="6882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Зависимость логарифма электронных тормозных потерь ионов от логарифма Z иона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Al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при E/A = 0.1 МэВ/нуклон.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0578" y="3023360"/>
            <a:ext cx="452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>
            <a:stCxn id="7" idx="2"/>
          </p:cNvCxnSpPr>
          <p:nvPr/>
        </p:nvCxnSpPr>
        <p:spPr>
          <a:xfrm flipH="1">
            <a:off x="6035040" y="3331137"/>
            <a:ext cx="1961" cy="15410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357833" y="1655770"/>
            <a:ext cx="452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>
            <a:stCxn id="18" idx="2"/>
          </p:cNvCxnSpPr>
          <p:nvPr/>
        </p:nvCxnSpPr>
        <p:spPr>
          <a:xfrm>
            <a:off x="8584256" y="1963547"/>
            <a:ext cx="83356" cy="15410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800587" y="1024398"/>
            <a:ext cx="452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Lr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>
            <a:stCxn id="26" idx="0"/>
          </p:cNvCxnSpPr>
          <p:nvPr/>
        </p:nvCxnSpPr>
        <p:spPr>
          <a:xfrm flipH="1" flipV="1">
            <a:off x="11007634" y="957944"/>
            <a:ext cx="19376" cy="13062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37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0" descr="z1"/>
          <p:cNvPicPr>
            <a:picLocks noChangeAspect="1" noChangeArrowheads="1"/>
          </p:cNvPicPr>
          <p:nvPr/>
        </p:nvPicPr>
        <p:blipFill>
          <a:blip r:embed="rId2"/>
          <a:srcRect l="1350" t="2573" r="5064" b="30865"/>
          <a:stretch>
            <a:fillRect/>
          </a:stretch>
        </p:blipFill>
        <p:spPr bwMode="auto">
          <a:xfrm>
            <a:off x="198623" y="512184"/>
            <a:ext cx="8435135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2" name="Прямоугольник 1"/>
          <p:cNvSpPr/>
          <p:nvPr/>
        </p:nvSpPr>
        <p:spPr>
          <a:xfrm>
            <a:off x="198623" y="4594879"/>
            <a:ext cx="84351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 Систематика зарядов ионов в водороде при давлении 1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зависимости от их скорости (нормированной на скорость Бора). b) Отклонение ионных зарядов от линейной систематики для элементов с Z=89-118 в водороде в зависимости от числа оставшихся электронов в ионе. Пунктирная линия отражает эффекты электронных оболочек атомов.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3214" y="142852"/>
            <a:ext cx="7190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 эффективного заряда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изотопов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разреженном водороде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52596" y="6072207"/>
            <a:ext cx="7628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Написана программа для вычисления эффективного заряда ядер в водороде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определения токов дипольного магнита и квадрупольных линз</a:t>
            </a:r>
            <a:endParaRPr lang="ru-RU" dirty="0">
              <a:solidFill>
                <a:srgbClr val="2D2D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9523324" y="512184"/>
                <a:ext cx="1466492" cy="7877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GB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𝑚𝑣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3324" y="512184"/>
                <a:ext cx="1466492" cy="78771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7265892" y="1299900"/>
                <a:ext cx="6096000" cy="197009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0">
                          <a:latin typeface="Cambria Math" panose="02040503050406030204" pitchFamily="18" charset="0"/>
                        </a:rPr>
                        <m:t>−2.11∗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en-GB" sz="2400" i="0">
                          <a:latin typeface="Cambria Math" panose="020405030504060302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GB" sz="2400" i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0">
                          <a:latin typeface="Cambria Math" panose="02040503050406030204" pitchFamily="18" charset="0"/>
                        </a:rPr>
                        <m:t>8.34∗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−7</m:t>
                          </m:r>
                        </m:sup>
                      </m:sSup>
                      <m:r>
                        <a:rPr lang="en-GB" sz="2400" i="0">
                          <a:latin typeface="Cambria Math" panose="020405030504060302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400" i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0">
                          <a:latin typeface="Cambria Math" panose="02040503050406030204" pitchFamily="18" charset="0"/>
                        </a:rPr>
                        <m:t>2.856∗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GB" sz="2400" i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GB" sz="2400" i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1.01∗10</m:t>
                          </m:r>
                        </m:e>
                        <m:sup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GB" sz="24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GB" sz="2400" i="0">
                          <a:latin typeface="Cambria Math" panose="02040503050406030204" pitchFamily="18" charset="0"/>
                        </a:rPr>
                        <m:t>Т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5892" y="1299900"/>
                <a:ext cx="6096000" cy="1970091"/>
              </a:xfrm>
              <a:prstGeom prst="rect">
                <a:avLst/>
              </a:prstGeom>
              <a:blipFill rotWithShape="0">
                <a:blip r:embed="rId4"/>
                <a:stretch>
                  <a:fillRect b="-34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9124560" y="3269852"/>
                <a:ext cx="23786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400" i="0">
                          <a:latin typeface="Cambria Math" panose="02040503050406030204" pitchFamily="18" charset="0"/>
                        </a:rPr>
                        <m:t>=3.7∗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[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4560" y="3269852"/>
                <a:ext cx="2378664" cy="461665"/>
              </a:xfrm>
              <a:prstGeom prst="rect">
                <a:avLst/>
              </a:prstGeom>
              <a:blipFill rotWithShape="0">
                <a:blip r:embed="rId5"/>
                <a:stretch>
                  <a:fillRect r="-513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9124560" y="3727057"/>
                <a:ext cx="23857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GB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i="0">
                          <a:latin typeface="Cambria Math" panose="02040503050406030204" pitchFamily="18" charset="0"/>
                        </a:rPr>
                        <m:t>=3.6∗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[</m:t>
                      </m:r>
                      <m:r>
                        <a:rPr lang="en-GB" sz="2400" i="0">
                          <a:latin typeface="Cambria Math" panose="02040503050406030204" pitchFamily="18" charset="0"/>
                        </a:rPr>
                        <m:t>А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4560" y="3727057"/>
                <a:ext cx="238578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512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009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8" descr="z1.bmp"/>
          <p:cNvPicPr>
            <a:picLocks noChangeAspect="1" noChangeArrowheads="1"/>
          </p:cNvPicPr>
          <p:nvPr/>
        </p:nvPicPr>
        <p:blipFill>
          <a:blip r:embed="rId2"/>
          <a:srcRect l="5191" t="3893" r="10078" b="1685"/>
          <a:stretch>
            <a:fillRect/>
          </a:stretch>
        </p:blipFill>
        <p:spPr bwMode="auto">
          <a:xfrm>
            <a:off x="1738282" y="207986"/>
            <a:ext cx="4162060" cy="607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2" name="Прямоугольник 1"/>
          <p:cNvSpPr/>
          <p:nvPr/>
        </p:nvSpPr>
        <p:spPr>
          <a:xfrm>
            <a:off x="5953124" y="714356"/>
            <a:ext cx="47148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Спектр энергий </a:t>
            </a:r>
            <a:r>
              <a:rPr lang="en-US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-частиц, зарегистрированных одним из стрипов фокального детектора в калибровочном эксперименте </a:t>
            </a:r>
            <a:r>
              <a:rPr lang="ru-RU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168-176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Yb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48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Ca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,3-5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ru-RU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215-219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(верхний рисунок) и суммарный спектр </a:t>
            </a:r>
            <a:r>
              <a:rPr lang="en-US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-частиц со всех детекторов (нижний рисунок).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38876" y="142853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Калибровка детекторов,</a:t>
            </a:r>
          </a:p>
          <a:p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cs typeface="Times New Roman" panose="02020603050405020304" pitchFamily="18" charset="0"/>
              </a:rPr>
              <a:t>a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шкала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95868" y="6000768"/>
            <a:ext cx="550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Изучен метод калибровки детекторов</a:t>
            </a:r>
          </a:p>
          <a:p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калибровка нескольких </a:t>
            </a:r>
            <a:r>
              <a:rPr lang="ru-RU" dirty="0" err="1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стрипов</a:t>
            </a:r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cs typeface="Times New Roman" panose="02020603050405020304" pitchFamily="18" charset="0"/>
              </a:rPr>
              <a:t>a</a:t>
            </a:r>
            <a:r>
              <a:rPr lang="en-US" dirty="0" smtClean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шкалы</a:t>
            </a:r>
            <a:endParaRPr lang="ru-RU" dirty="0">
              <a:solidFill>
                <a:srgbClr val="2D2D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406168" y="2571745"/>
            <a:ext cx="3904674" cy="3218099"/>
            <a:chOff x="4739292" y="2786058"/>
            <a:chExt cx="3904674" cy="3218099"/>
          </a:xfrm>
        </p:grpSpPr>
        <p:pic>
          <p:nvPicPr>
            <p:cNvPr id="6" name="Рисунок 11" descr="z3.bmp"/>
            <p:cNvPicPr>
              <a:picLocks noChangeAspect="1" noChangeArrowheads="1"/>
            </p:cNvPicPr>
            <p:nvPr/>
          </p:nvPicPr>
          <p:blipFill>
            <a:blip r:embed="rId3" cstate="print"/>
            <a:srcRect l="4144" t="7774" r="9804" b="3671"/>
            <a:stretch>
              <a:fillRect/>
            </a:stretch>
          </p:blipFill>
          <p:spPr bwMode="auto">
            <a:xfrm>
              <a:off x="4900241" y="2786058"/>
              <a:ext cx="3554894" cy="2552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63500">
                <a:srgbClr val="7030A0">
                  <a:alpha val="40000"/>
                </a:srgbClr>
              </a:glow>
            </a:effectLst>
          </p:spPr>
        </p:pic>
        <p:sp>
          <p:nvSpPr>
            <p:cNvPr id="7" name="Прямоугольник 6"/>
            <p:cNvSpPr/>
            <p:nvPr/>
          </p:nvSpPr>
          <p:spPr>
            <a:xfrm>
              <a:off x="4739292" y="5357826"/>
              <a:ext cx="3904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ru-RU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Калибровочная линия – зависимость энергии </a:t>
              </a:r>
              <a:r>
                <a:rPr lang="en-US" dirty="0">
                  <a:latin typeface="Symbol" pitchFamily="18" charset="2"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r>
                <a:rPr lang="ru-RU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-частиц от номера канала.</a:t>
              </a:r>
              <a:endPara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86131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3" descr="z4.bmp"/>
          <p:cNvPicPr>
            <a:picLocks noChangeAspect="1" noChangeArrowheads="1"/>
          </p:cNvPicPr>
          <p:nvPr/>
        </p:nvPicPr>
        <p:blipFill>
          <a:blip r:embed="rId2"/>
          <a:srcRect l="8008" t="8089" r="11154" b="4964"/>
          <a:stretch>
            <a:fillRect/>
          </a:stretch>
        </p:blipFill>
        <p:spPr bwMode="auto">
          <a:xfrm>
            <a:off x="3040684" y="763564"/>
            <a:ext cx="5841399" cy="4379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2" name="Прямоугольник 1"/>
          <p:cNvSpPr/>
          <p:nvPr/>
        </p:nvSpPr>
        <p:spPr>
          <a:xfrm>
            <a:off x="2595539" y="5214950"/>
            <a:ext cx="6929485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Спектр энергий </a:t>
            </a:r>
            <a:r>
              <a:rPr lang="en-US" dirty="0">
                <a:latin typeface="Symbol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-частиц, зарегистрированных одним из стрипов фокального детектора в калибровочном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эксперименте</a:t>
            </a: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168-176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Yb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,3-5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215-219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 спектр энергий рассеянных ядер </a:t>
            </a:r>
            <a:r>
              <a:rPr lang="ru-RU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0578" y="173847"/>
            <a:ext cx="447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Калибровка детекторов,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f-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шкала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1020" y="6337958"/>
            <a:ext cx="550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калибровка нескольких </a:t>
            </a:r>
            <a:r>
              <a:rPr lang="ru-RU" dirty="0" err="1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стрипов</a:t>
            </a:r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f-</a:t>
            </a:r>
            <a:r>
              <a:rPr lang="ru-RU" dirty="0">
                <a:solidFill>
                  <a:srgbClr val="2D2D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шкалы</a:t>
            </a:r>
          </a:p>
        </p:txBody>
      </p:sp>
    </p:spTree>
    <p:extLst>
      <p:ext uri="{BB962C8B-B14F-4D97-AF65-F5344CB8AC3E}">
        <p14:creationId xmlns:p14="http://schemas.microsoft.com/office/powerpoint/2010/main" val="68883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33107" y="0"/>
            <a:ext cx="269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эксперимента</a:t>
            </a:r>
          </a:p>
        </p:txBody>
      </p:sp>
      <p:pic>
        <p:nvPicPr>
          <p:cNvPr id="12" name="Рисунок 1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2" y="369332"/>
            <a:ext cx="11355385" cy="5677692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6831875" y="3185474"/>
            <a:ext cx="1663337" cy="87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57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668" y="4899363"/>
            <a:ext cx="79789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Цепочки распада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Fl, полученные в реакциях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Pu+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LBNL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Pu+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 (ЛЯР). Показаны энергии прилетевших ядер (красные квадраты), а также энергии альфа-частиц ядер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Fl–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(желтые квадраты) и деления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 (зеленые квадраты), номера стрипов и времена распадов. Распады, произошедшие при отключенном пучке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(низкие фоновые условия), показаны квадратами с тенью.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37" y="395241"/>
            <a:ext cx="7514312" cy="4333513"/>
          </a:xfrm>
          <a:prstGeom prst="rect">
            <a:avLst/>
          </a:prstGeom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4733107" y="0"/>
            <a:ext cx="269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эксперимента</a:t>
            </a:r>
          </a:p>
        </p:txBody>
      </p:sp>
      <p:pic>
        <p:nvPicPr>
          <p:cNvPr id="1026" name="Picture 2" descr="z4"/>
          <p:cNvPicPr>
            <a:picLocks noChangeAspect="1" noChangeArrowheads="1"/>
          </p:cNvPicPr>
          <p:nvPr/>
        </p:nvPicPr>
        <p:blipFill>
          <a:blip r:embed="rId3" cstate="print"/>
          <a:srcRect t="1908" r="2682"/>
          <a:stretch>
            <a:fillRect/>
          </a:stretch>
        </p:blipFill>
        <p:spPr bwMode="auto">
          <a:xfrm>
            <a:off x="8178229" y="289499"/>
            <a:ext cx="3616504" cy="3744766"/>
          </a:xfrm>
          <a:prstGeom prst="rect">
            <a:avLst/>
          </a:prstGeom>
          <a:noFill/>
          <a:ln>
            <a:noFill/>
          </a:ln>
          <a:effectLst>
            <a:glow rad="63500">
              <a:srgbClr val="7030A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918030" y="4052841"/>
            <a:ext cx="42149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Измеренные энергии альфа-частиц Е</a:t>
            </a:r>
            <a:r>
              <a:rPr lang="fr-FR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ошибками) в зависимости от времени распада изотопов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265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спонтанно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делящегося </a:t>
            </a:r>
            <a:r>
              <a:rPr lang="ru-RU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265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показано только время распада. Свойства распада в цепочке 2017 года показаны закрытыми квадратами. Горизонтальными линиями показаны интервалы, соответствующие вероятности распада 97%.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97234" y="592183"/>
                <a:ext cx="3709852" cy="708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 smtClean="0"/>
                  <a:t>σ</a:t>
                </a:r>
                <a:r>
                  <a:rPr lang="ru-RU" dirty="0" smtClean="0"/>
                  <a:t>(</a:t>
                </a:r>
                <a:r>
                  <a:rPr lang="en-US" dirty="0" err="1" smtClean="0"/>
                  <a:t>E</a:t>
                </a:r>
                <a:r>
                  <a:rPr lang="en-US" baseline="-25000" dirty="0" err="1" smtClean="0"/>
                  <a:t>Ca</a:t>
                </a:r>
                <a:r>
                  <a:rPr lang="en-US" dirty="0" smtClean="0"/>
                  <a:t>= 45 </a:t>
                </a:r>
                <a:r>
                  <a:rPr lang="ru-RU" dirty="0" smtClean="0"/>
                  <a:t>МэВ)</a:t>
                </a:r>
                <a:r>
                  <a:rPr lang="en-US" dirty="0" smtClean="0"/>
                  <a:t> 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2.5</m:t>
                        </m:r>
                      </m:e>
                      <m:sub>
                        <m:r>
                          <a:rPr lang="ru-RU" i="1">
                            <a:latin typeface="Cambria Math" panose="02040503050406030204" pitchFamily="18" charset="0"/>
                          </a:rPr>
                          <m:t>−1.4</m:t>
                        </m:r>
                      </m:sub>
                      <m:sup>
                        <m:r>
                          <a:rPr lang="ru-RU" i="1">
                            <a:latin typeface="Cambria Math" panose="02040503050406030204" pitchFamily="18" charset="0"/>
                          </a:rPr>
                          <m:t>+2.9</m:t>
                        </m:r>
                      </m:sup>
                    </m:sSubSup>
                  </m:oMath>
                </a14:m>
                <a:r>
                  <a:rPr lang="ru-RU" dirty="0" smtClean="0"/>
                  <a:t> пб</a:t>
                </a:r>
              </a:p>
              <a:p>
                <a:r>
                  <a:rPr lang="el-GR" dirty="0"/>
                  <a:t>σ</a:t>
                </a:r>
                <a:r>
                  <a:rPr lang="ru-RU" dirty="0"/>
                  <a:t>(</a:t>
                </a:r>
                <a:r>
                  <a:rPr lang="en-US" dirty="0" err="1"/>
                  <a:t>E</a:t>
                </a:r>
                <a:r>
                  <a:rPr lang="en-US" baseline="-25000" dirty="0" err="1"/>
                  <a:t>Ca</a:t>
                </a:r>
                <a:r>
                  <a:rPr lang="en-US" dirty="0"/>
                  <a:t>= </a:t>
                </a:r>
                <a:r>
                  <a:rPr lang="en-US" dirty="0" smtClean="0"/>
                  <a:t>5</a:t>
                </a:r>
                <a:r>
                  <a:rPr lang="ru-RU" dirty="0" smtClean="0"/>
                  <a:t>0</a:t>
                </a:r>
                <a:r>
                  <a:rPr lang="ru-RU" dirty="0"/>
                  <a:t>МэВ</a:t>
                </a:r>
                <a:r>
                  <a:rPr lang="ru-RU" dirty="0" smtClean="0"/>
                  <a:t>)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0.58</m:t>
                        </m:r>
                      </m:e>
                      <m:sub>
                        <m:r>
                          <a:rPr lang="ru-RU" i="1">
                            <a:latin typeface="Cambria Math" panose="02040503050406030204" pitchFamily="18" charset="0"/>
                          </a:rPr>
                          <m:t>−0.33</m:t>
                        </m:r>
                      </m:sub>
                      <m:sup>
                        <m:r>
                          <a:rPr lang="ru-RU" i="1">
                            <a:latin typeface="Cambria Math" panose="02040503050406030204" pitchFamily="18" charset="0"/>
                          </a:rPr>
                          <m:t>+0.60</m:t>
                        </m:r>
                      </m:sup>
                    </m:sSubSup>
                  </m:oMath>
                </a14:m>
                <a:r>
                  <a:rPr lang="ru-RU" dirty="0" smtClean="0"/>
                  <a:t> пб</a:t>
                </a:r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4" y="592183"/>
                <a:ext cx="3709852" cy="708527"/>
              </a:xfrm>
              <a:prstGeom prst="rect">
                <a:avLst/>
              </a:prstGeom>
              <a:blipFill rotWithShape="0">
                <a:blip r:embed="rId4"/>
                <a:stretch>
                  <a:fillRect l="-1480" b="-137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443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z7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098" y="525973"/>
            <a:ext cx="2749285" cy="4820238"/>
          </a:xfrm>
          <a:prstGeom prst="rect">
            <a:avLst/>
          </a:prstGeom>
          <a:effectLst>
            <a:glow rad="63500">
              <a:srgbClr val="7030A0">
                <a:alpha val="40000"/>
              </a:srgb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8005098" y="5498465"/>
            <a:ext cx="2749285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Расчетные значения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сечений реакций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239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48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Ca,xn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287-x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126" y="5498465"/>
            <a:ext cx="5773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Максимум сечений образования изотопов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реакциях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48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указанными изотопами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зависимости от массы составного ядра.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531126" y="531830"/>
            <a:ext cx="5181697" cy="4966635"/>
          </a:xfrm>
          <a:prstGeom prst="rect">
            <a:avLst/>
          </a:prstGeom>
          <a:effectLst>
            <a:glow rad="63500">
              <a:srgbClr val="7030A0">
                <a:alpha val="40000"/>
              </a:srgb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0374" y="0"/>
            <a:ext cx="1928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461665"/>
            <a:ext cx="11477897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Написана программа, с помощью которой вычислены энергетические потери пучка </a:t>
            </a:r>
            <a:r>
              <a:rPr lang="ru-RU" sz="1700" baseline="300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сепараторе с целью определения энергии </a:t>
            </a:r>
            <a:r>
              <a:rPr lang="ru-RU" sz="1700" baseline="300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sz="17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 в мишени и для калибровки детекторов</a:t>
            </a:r>
            <a:r>
              <a:rPr lang="ru-RU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тех же целей была изучена и использована программа </a:t>
            </a:r>
            <a:r>
              <a:rPr lang="en-US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TRIM</a:t>
            </a:r>
            <a:r>
              <a:rPr lang="ru-RU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700" dirty="0">
              <a:solidFill>
                <a:srgbClr val="7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той же программы рассчитаны энергетические потери синтезируемого ядра, необходимые 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выбора оптимальных параметров сепаратора и </a:t>
            </a:r>
            <a:r>
              <a:rPr lang="ru-RU" sz="1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эффективности регистрации </a:t>
            </a:r>
            <a:r>
              <a:rPr lang="el-GR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-частиц </a:t>
            </a:r>
            <a:r>
              <a:rPr lang="ru-RU" sz="1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детекторах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Написана </a:t>
            </a:r>
            <a:r>
              <a:rPr lang="ru-RU" sz="1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для вычисления </a:t>
            </a:r>
            <a:r>
              <a:rPr lang="ru-RU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зарядов ионов </a:t>
            </a:r>
            <a:r>
              <a:rPr lang="ru-RU" sz="1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магнитного поля, соответствующего максимальной трансмиссии </a:t>
            </a:r>
            <a:r>
              <a:rPr lang="ru-RU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ионов </a:t>
            </a:r>
            <a:r>
              <a:rPr lang="en-US" sz="17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Fl. </a:t>
            </a:r>
            <a:r>
              <a:rPr lang="ru-RU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</a:t>
            </a:r>
            <a:r>
              <a:rPr lang="ru-RU" sz="1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систематику эффективных зарядов тяжелых атомов в водороде при давлении 1 </a:t>
            </a:r>
            <a:r>
              <a:rPr lang="ru-RU" sz="17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Торр</a:t>
            </a:r>
            <a:r>
              <a:rPr lang="ru-RU" sz="1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получена оценка среднего заряда </a:t>
            </a:r>
            <a:r>
              <a:rPr lang="ru-RU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ионов </a:t>
            </a:r>
            <a:r>
              <a:rPr lang="en-US" sz="17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данной программы определены величины </a:t>
            </a:r>
            <a:r>
              <a:rPr lang="ru-RU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токов в дипольном магните и квадрупольных линзах, необходимых </a:t>
            </a:r>
            <a:r>
              <a:rPr lang="ru-RU" sz="17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</a:t>
            </a:r>
            <a:r>
              <a:rPr lang="ru-RU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оптимальных величин </a:t>
            </a:r>
            <a:r>
              <a:rPr lang="ru-RU" sz="17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магнитного </a:t>
            </a:r>
            <a:r>
              <a:rPr lang="ru-RU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 </a:t>
            </a:r>
            <a:r>
              <a:rPr lang="ru-RU" sz="17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700" dirty="0" smtClean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фокусировки </a:t>
            </a:r>
            <a:r>
              <a:rPr lang="ru-RU" sz="1700" dirty="0">
                <a:solidFill>
                  <a:srgbClr val="7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траекторий синтезируемых ядер на фокальной плоскости сепаратора.</a:t>
            </a: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программы могут быть адаптированы и использованы для других экспериментов.</a:t>
            </a:r>
            <a:endParaRPr lang="ru-RU" sz="1700" dirty="0">
              <a:solidFill>
                <a:srgbClr val="7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 метод калибровки детекторов. Используя экспериментальные спектры </a:t>
            </a:r>
            <a:r>
              <a:rPr lang="en-US" sz="1700" dirty="0">
                <a:solidFill>
                  <a:srgbClr val="0000FF"/>
                </a:solidFill>
                <a:latin typeface="Symbol" pitchFamily="18" charset="2"/>
                <a:cs typeface="Times New Roman" panose="02020603050405020304" pitchFamily="18" charset="0"/>
              </a:rPr>
              <a:t>a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-частиц изотопов </a:t>
            </a:r>
            <a:r>
              <a:rPr lang="ru-RU" sz="17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208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Rn-</a:t>
            </a:r>
            <a:r>
              <a:rPr lang="ru-RU" sz="17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217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 и рассеянных ионов </a:t>
            </a:r>
            <a:r>
              <a:rPr lang="ru-RU" sz="17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Са, были определены средние значения каналов, соответствующих этим частицам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нескольких стрипов детектора, в частности, тех, на которых 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зарегистрированы цепочки распадов 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изотопа </a:t>
            </a:r>
            <a:r>
              <a:rPr lang="ru-RU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была проведена энергетическая калибровка, что позволило определить энергию имплантации ядра </a:t>
            </a:r>
            <a:r>
              <a:rPr lang="ru-RU" sz="17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детектор и энергии </a:t>
            </a:r>
            <a:r>
              <a:rPr lang="en-US" sz="1700" dirty="0">
                <a:solidFill>
                  <a:srgbClr val="0000FF"/>
                </a:solidFill>
                <a:latin typeface="Symbol" pitchFamily="18" charset="2"/>
                <a:cs typeface="Times New Roman" panose="02020603050405020304" pitchFamily="18" charset="0"/>
              </a:rPr>
              <a:t>a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-частиц ядер </a:t>
            </a:r>
            <a:r>
              <a:rPr lang="ru-RU" sz="17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en-US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en-US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277</a:t>
            </a:r>
            <a:r>
              <a:rPr lang="en-US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Ds,</a:t>
            </a:r>
            <a:r>
              <a:rPr lang="ru-RU" sz="17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r>
              <a:rPr lang="en-US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Hs,</a:t>
            </a:r>
            <a:r>
              <a:rPr lang="ru-RU" sz="17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lang="en-US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Sg,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энергию осколков </a:t>
            </a:r>
            <a:r>
              <a:rPr lang="ru-RU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7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en-US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реакции </a:t>
            </a:r>
            <a:r>
              <a:rPr lang="ru-RU" sz="1700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240</a:t>
            </a:r>
            <a:r>
              <a:rPr lang="en-US" sz="17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</a:t>
            </a:r>
            <a:r>
              <a:rPr lang="en-US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700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48</a:t>
            </a:r>
            <a:r>
              <a:rPr lang="en-US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синтезировано 6 ядер</a:t>
            </a:r>
            <a:r>
              <a:rPr lang="en-US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Впервые измерена энергия </a:t>
            </a:r>
            <a:r>
              <a:rPr lang="en-US" sz="1700" dirty="0" smtClean="0">
                <a:solidFill>
                  <a:srgbClr val="7030A0"/>
                </a:solidFill>
                <a:latin typeface="Symbol" pitchFamily="18" charset="2"/>
                <a:cs typeface="Times New Roman" panose="02020603050405020304" pitchFamily="18" charset="0"/>
              </a:rPr>
              <a:t>a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-частиц </a:t>
            </a:r>
            <a:r>
              <a:rPr lang="ru-RU" sz="1700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уточнены свойства распада 6 изотопов от </a:t>
            </a:r>
            <a:r>
              <a:rPr lang="ru-RU" sz="1700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700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en-US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700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</a:t>
            </a:r>
            <a:r>
              <a:rPr lang="en-US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измерено сечение реакции при двух энергиях </a:t>
            </a:r>
            <a:r>
              <a:rPr lang="ru-RU" sz="1700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1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реакции </a:t>
            </a:r>
            <a:r>
              <a:rPr lang="ru-RU" sz="17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</a:t>
            </a:r>
            <a:r>
              <a:rPr lang="en-US" sz="17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</a:t>
            </a:r>
            <a:r>
              <a:rPr lang="en-US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7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48</a:t>
            </a:r>
            <a:r>
              <a:rPr lang="en-US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</a:t>
            </a:r>
            <a:r>
              <a:rPr lang="ru-RU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верхний предел сечения образования изотопов</a:t>
            </a:r>
            <a:r>
              <a:rPr lang="en-US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</a:t>
            </a:r>
            <a:r>
              <a:rPr lang="ru-RU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Измеренное сечение реакции полного слияния </a:t>
            </a:r>
            <a:r>
              <a:rPr lang="en-US" sz="17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</a:t>
            </a:r>
            <a:r>
              <a:rPr lang="en-US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Pu+</a:t>
            </a:r>
            <a:r>
              <a:rPr lang="ru-RU" sz="17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</a:t>
            </a:r>
            <a:r>
              <a:rPr lang="ru-RU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оказалось в 20 раз ниже теоретических предсказаний и в 50 раз меньше сечения,  измеренного в реакции </a:t>
            </a:r>
            <a:r>
              <a:rPr lang="en-US" sz="17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sz="17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</a:t>
            </a:r>
            <a:r>
              <a:rPr lang="en-US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7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указывает на понижение стабильности (барьеров деления) </a:t>
            </a:r>
            <a:r>
              <a:rPr lang="ru-RU" sz="17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нейтронодефицитных</a:t>
            </a:r>
            <a:r>
              <a:rPr lang="ru-RU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изотопов </a:t>
            </a:r>
            <a:r>
              <a:rPr lang="en-US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r>
              <a:rPr lang="ru-RU" sz="1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3325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973</TotalTime>
  <Words>666</Words>
  <Application>Microsoft Office PowerPoint</Application>
  <PresentationFormat>Широкоэкранный</PresentationFormat>
  <Paragraphs>81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Symbol</vt:lpstr>
      <vt:lpstr>Times New Roman</vt:lpstr>
      <vt:lpstr>Тема Office</vt:lpstr>
      <vt:lpstr>ВЫЧИСЛЕНИЕ ОПТИМАЛЬНЫХ ПАРАМЕТРОВ ЭКСПЕРИМЕНТОВ И ПОЛУЧЕНИЕ ИЗОТОПОВ Fl В РЕАКЦИЯХ 239,240Pu + 48Ca </vt:lpstr>
      <vt:lpstr>Цели работы</vt:lpstr>
      <vt:lpstr>Презентация PowerPoint</vt:lpstr>
      <vt:lpstr>Презентация PowerPoint</vt:lpstr>
      <vt:lpstr>Вычисление энергетических потерь ионов 48Ca с помощью таблиц пробегов и электронных тормозных потерь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ОПТИМАЛЬНЫХ ПАРАМЕТРОВ В ЭКСПЕРИМЕНТЕ ПО СИНТЕЗУ ИЗОТОПОВ ЭЛЕМЕНТА 118 В РЕАКЦИЯХ СМЕСИ ИЗОТОПОВ Cf с 48Ca</dc:title>
  <dc:creator>RePack by Diakov</dc:creator>
  <cp:lastModifiedBy>RePack by Diakov</cp:lastModifiedBy>
  <cp:revision>71</cp:revision>
  <dcterms:created xsi:type="dcterms:W3CDTF">2018-03-23T12:01:00Z</dcterms:created>
  <dcterms:modified xsi:type="dcterms:W3CDTF">2018-05-17T11:19:43Z</dcterms:modified>
</cp:coreProperties>
</file>