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4"/>
  </p:notesMasterIdLst>
  <p:sldIdLst>
    <p:sldId id="282" r:id="rId2"/>
    <p:sldId id="285" r:id="rId3"/>
    <p:sldId id="257" r:id="rId4"/>
    <p:sldId id="258" r:id="rId5"/>
    <p:sldId id="259" r:id="rId6"/>
    <p:sldId id="260" r:id="rId7"/>
    <p:sldId id="284" r:id="rId8"/>
    <p:sldId id="283" r:id="rId9"/>
    <p:sldId id="281" r:id="rId10"/>
    <p:sldId id="274" r:id="rId11"/>
    <p:sldId id="280" r:id="rId12"/>
    <p:sldId id="264" r:id="rId13"/>
    <p:sldId id="278" r:id="rId14"/>
    <p:sldId id="266" r:id="rId15"/>
    <p:sldId id="267" r:id="rId16"/>
    <p:sldId id="270" r:id="rId17"/>
    <p:sldId id="286" r:id="rId18"/>
    <p:sldId id="287" r:id="rId19"/>
    <p:sldId id="288" r:id="rId20"/>
    <p:sldId id="289" r:id="rId21"/>
    <p:sldId id="275" r:id="rId22"/>
    <p:sldId id="27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9.0359679962098247E-2"/>
          <c:y val="4.7631345703670357E-2"/>
          <c:w val="0.87691897869933844"/>
          <c:h val="0.80378528644996305"/>
        </c:manualLayout>
      </c:layout>
      <c:scatterChart>
        <c:scatterStyle val="lineMarker"/>
        <c:ser>
          <c:idx val="0"/>
          <c:order val="0"/>
          <c:tx>
            <c:strRef>
              <c:f>label 0</c:f>
              <c:strCache>
                <c:ptCount val="1"/>
                <c:pt idx="0">
                  <c:v>Column B</c:v>
                </c:pt>
              </c:strCache>
            </c:strRef>
          </c:tx>
          <c:spPr>
            <a:ln w="38100" cmpd="sng"/>
          </c:spPr>
          <c:marker>
            <c:symbol val="diamond"/>
            <c:size val="12"/>
            <c:spPr>
              <a:ln w="0"/>
            </c:spPr>
          </c:marker>
          <c:trendline>
            <c:trendlineType val="linear"/>
          </c:trendline>
          <c:xVal>
            <c:numRef>
              <c:f>1</c:f>
              <c:numCache>
                <c:formatCode>General</c:formatCode>
                <c:ptCount val="7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68</c:v>
                </c:pt>
                <c:pt idx="4">
                  <c:v>80</c:v>
                </c:pt>
                <c:pt idx="5">
                  <c:v>100</c:v>
                </c:pt>
                <c:pt idx="6">
                  <c:v>130</c:v>
                </c:pt>
              </c:numCache>
            </c:numRef>
          </c:xVal>
          <c:yVal>
            <c:numRef>
              <c:f>0</c:f>
              <c:numCache>
                <c:formatCode>General</c:formatCode>
                <c:ptCount val="7"/>
                <c:pt idx="0">
                  <c:v>6.4</c:v>
                </c:pt>
                <c:pt idx="1">
                  <c:v>11.7</c:v>
                </c:pt>
                <c:pt idx="2">
                  <c:v>16.899999999999999</c:v>
                </c:pt>
                <c:pt idx="3">
                  <c:v>23.3</c:v>
                </c:pt>
                <c:pt idx="4">
                  <c:v>26.2</c:v>
                </c:pt>
                <c:pt idx="5">
                  <c:v>31.6</c:v>
                </c:pt>
                <c:pt idx="6">
                  <c:v>39.200000000000003</c:v>
                </c:pt>
              </c:numCache>
            </c:numRef>
          </c:yVal>
        </c:ser>
        <c:axId val="46863488"/>
        <c:axId val="46865408"/>
      </c:scatterChart>
      <c:valAx>
        <c:axId val="46863488"/>
        <c:scaling>
          <c:orientation val="minMax"/>
        </c:scaling>
        <c:axPos val="b"/>
        <c:majorGridlines>
          <c:spPr>
            <a:ln>
              <a:solidFill>
                <a:prstClr val="black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r>
                  <a:rPr lang="en-US" sz="2000" baseline="0" dirty="0">
                    <a:solidFill>
                      <a:schemeClr val="bg1"/>
                    </a:solidFill>
                  </a:rPr>
                  <a:t>Distance, mm</a:t>
                </a:r>
              </a:p>
            </c:rich>
          </c:tx>
          <c:layout/>
        </c:title>
        <c:numFmt formatCode="General" sourceLinked="1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6865408"/>
        <c:crossesAt val="0"/>
        <c:crossBetween val="midCat"/>
      </c:valAx>
      <c:valAx>
        <c:axId val="46865408"/>
        <c:scaling>
          <c:orientation val="minMax"/>
        </c:scaling>
        <c:axPos val="l"/>
        <c:majorGridlines>
          <c:spPr>
            <a:ln>
              <a:solidFill>
                <a:prstClr val="black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r>
                  <a:rPr lang="en-US" sz="2000" baseline="0" dirty="0">
                    <a:solidFill>
                      <a:schemeClr val="bg1"/>
                    </a:solidFill>
                  </a:rPr>
                  <a:t>R, Ohm</a:t>
                </a:r>
              </a:p>
            </c:rich>
          </c:tx>
          <c:layout/>
        </c:title>
        <c:numFmt formatCode="General" sourceLinked="1"/>
        <c:tickLblPos val="nextTo"/>
        <c:spPr>
          <a:noFill/>
          <a:ln>
            <a:solidFill>
              <a:prstClr val="black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6863488"/>
        <c:crossesAt val="0"/>
        <c:crossBetween val="midCat"/>
      </c:valAx>
      <c:spPr>
        <a:ln>
          <a:solidFill>
            <a:schemeClr val="bg1"/>
          </a:solidFill>
        </a:ln>
      </c:spPr>
    </c:plotArea>
    <c:plotVisOnly val="1"/>
  </c:chart>
  <c:spPr>
    <a:solidFill>
      <a:schemeClr val="tx1"/>
    </a:solidFill>
    <a:ln>
      <a:solidFill>
        <a:prstClr val="black"/>
      </a:solidFill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ADB25-5455-4001-8604-059758F0EDA6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B730C-9173-4F34-A103-EBAF4A236D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B730C-9173-4F34-A103-EBAF4A236D2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B730C-9173-4F34-A103-EBAF4A236D2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D8C-3858-49C1-BF6D-40AA9F1A2A8D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42A5-C95E-465A-B8A4-5D7122258DEA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40DF-F789-4B73-BD50-7A88A3D46700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F58-8AC7-4738-B39B-96E914FB01FC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A6269-8C03-4E63-AE76-CFE815B263E8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D7C1-075F-4D92-BAB6-1BD47E3B6CED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8CD-B4D4-4EA0-A26E-386F0090F70E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CC2A-6222-49A2-A4F9-A7FD8FF7DACD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59EC1-0422-497C-9ECF-A780A6D90D53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7E30-6D7E-41E8-990B-E2A09EB6AC93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BD31-2286-42CE-AEBF-881475A2DF7D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D2620-734F-4A36-B163-CC64F0579976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 thruBlk="1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16832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ОБРАЗОВАТЕЛЬНОЕ УЧРЕЖДЕНИЕ ВЫСШЕГО ОБРАЗОВАНИЯ «МОСКОВСКИЙ ГОСУДАРСТВЕННЫЙ УНИВЕРСИТЕТ  </a:t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имени М.В. ЛОМОНОСОВА»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ФИЗИЧЕСКИЙ ФАКУЛЬТЕТ 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КАФЕДРА ФИЗИКИ ЭЛЕМЕНТАРНЫХ ЧАСТИЦ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МАГИСТЕРСКАЯ ДИССЕРТАЦИЯ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 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«СТЕНД ДЛЯ ИССЛЕДОВАНИЯ СЦИНТИЛЛЯТОРОВ ЭКСПЕРИМЕНТА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COMET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(КОГЕРЕНТНАЯ КОНВЕРСИЯ МЮОНА В ЭЛЕКТРОН)»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3789040"/>
            <a:ext cx="6400800" cy="1752600"/>
          </a:xfrm>
        </p:spPr>
        <p:txBody>
          <a:bodyPr>
            <a:noAutofit/>
          </a:bodyPr>
          <a:lstStyle/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Научный руководитель: доктор физико-математических наук,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профессор кафедры ФЭЧ, начальник группы ЛЯП ОИЯИ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Скачков Николай Борисович</a:t>
            </a:r>
          </a:p>
          <a:p>
            <a:pPr algn="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Консультант: кандидат физико-математических наук,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начальник сектора ЛЯП ОИЯИ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Дугинов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Виктор Николаевич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Выполнил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209м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группы: </a:t>
            </a:r>
          </a:p>
          <a:p>
            <a:pPr algn="r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Леденёв Александр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Олегович</a:t>
            </a:r>
          </a:p>
          <a:p>
            <a:pPr algn="r"/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54868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Цели работы</a:t>
            </a:r>
            <a:endParaRPr lang="ru-RU" sz="3600" b="1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23528" y="1772816"/>
            <a:ext cx="856895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20700" algn="l"/>
                <a:tab pos="5222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стенда для экспериментов с сцинтилляционными кристаллами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LYSO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калориметра эксперимента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COMET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20700" algn="l"/>
                <a:tab pos="522288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20700" algn="l"/>
                <a:tab pos="5222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Определение оптимальных параметров: величины высокого напряжения для корректной работы всех ФЭУ, участвующих в измерениях, и величины порогов регистрации.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20700" algn="l"/>
                <a:tab pos="522288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20700" algn="l"/>
                <a:tab pos="5222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Измерение коэффициента ослабления света по длине кристалла и определение энергетического разрешения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неоднородности кристаллов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LYSO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20700" algn="l"/>
                <a:tab pos="522288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20700" algn="l"/>
                <a:tab pos="5222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Проведение измерений в заданных позициях вдоль поверхности кристалла.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1844824"/>
            <a:ext cx="4536504" cy="2952328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14325" algn="l"/>
              </a:tabLs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Мюон-электронная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конверсия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51520" y="5157192"/>
            <a:ext cx="4608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67038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1 – Лептоны в стандартной модели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566124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967038" algn="l"/>
              </a:tabLst>
            </a:pP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2 –  Установка эксперимента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COMET</a:t>
            </a:r>
            <a:endParaRPr lang="ru-RU" sz="2400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20668" t="32347" r="49447" b="4308"/>
          <a:stretch>
            <a:fillRect/>
          </a:stretch>
        </p:blipFill>
        <p:spPr bwMode="auto">
          <a:xfrm>
            <a:off x="4812813" y="836712"/>
            <a:ext cx="4143411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z="1600" dirty="0" smtClean="0">
                <a:solidFill>
                  <a:srgbClr val="002060"/>
                </a:solidFill>
              </a:rPr>
              <a:t>3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1"/>
            <a:ext cx="9144000" cy="6548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Медленный мюон останавливается в веществе (алюминии);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Мюон захватывается атомом вещества, образуется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мюонный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атом;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Мюон опускается по энергетическим уровням. В том случае, когда мюон опускается до самого низкого энергетического уровня, конверсия называется когерентной;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79488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Далее возможны следующие варианты того, что произойдет с мюоном: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AutoNum type="alphaLcParenR"/>
              <a:tabLst>
                <a:tab pos="979488" algn="l"/>
              </a:tabLst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Распад мюона на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орбите: </a:t>
            </a: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AutoNum type="alphaLcParenR"/>
              <a:tabLst>
                <a:tab pos="979488" algn="l"/>
              </a:tabLst>
            </a:pP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>
                <a:tab pos="97948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Захват мюона ядром с образованием нового ядра: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9488" algn="l"/>
              </a:tabLst>
            </a:pP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948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948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c)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Однако, с точки зрения теории, возможно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наблюдение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процесса, который нас и интересует: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9488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7724" t="54154" r="35679" b="31308"/>
          <a:stretch>
            <a:fillRect/>
          </a:stretch>
        </p:blipFill>
        <p:spPr bwMode="auto">
          <a:xfrm>
            <a:off x="4355976" y="3501008"/>
            <a:ext cx="2592288" cy="549879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14861" t="52077" r="13473" b="30269"/>
          <a:stretch>
            <a:fillRect/>
          </a:stretch>
        </p:blipFill>
        <p:spPr bwMode="auto">
          <a:xfrm>
            <a:off x="2411760" y="4653136"/>
            <a:ext cx="4355976" cy="57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 l="48893" t="55192" r="16794" b="35462"/>
          <a:stretch>
            <a:fillRect/>
          </a:stretch>
        </p:blipFill>
        <p:spPr bwMode="auto">
          <a:xfrm>
            <a:off x="2483768" y="6021288"/>
            <a:ext cx="4176464" cy="60626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z="1600" smtClean="0">
                <a:solidFill>
                  <a:srgbClr val="002060"/>
                </a:solidFill>
              </a:rPr>
              <a:pPr/>
              <a:t>4</a:t>
            </a:fld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z="1600" smtClean="0">
                <a:solidFill>
                  <a:srgbClr val="002060"/>
                </a:solidFill>
              </a:rPr>
              <a:pPr/>
              <a:t>5</a:t>
            </a:fld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23" r="2408" b="5979"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t="3448" r="5031" b="88635"/>
          <a:stretch>
            <a:fillRect/>
          </a:stretch>
        </p:blipFill>
        <p:spPr bwMode="auto">
          <a:xfrm>
            <a:off x="0" y="5661248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z="1600" smtClean="0">
                <a:solidFill>
                  <a:srgbClr val="002060"/>
                </a:solidFill>
              </a:rPr>
              <a:pPr/>
              <a:t>6</a:t>
            </a:fld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3568" y="404664"/>
            <a:ext cx="846043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                                 </a:t>
            </a: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Планы работ (приблизительно):</a:t>
            </a:r>
            <a:b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• Сборка калориметра, тестирование и инсталляция для фазы I 2019-2020</a:t>
            </a:r>
            <a:b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• Сборка калориметра, тестирование и инсталляция для </a:t>
            </a:r>
            <a:r>
              <a:rPr kumimoji="0" lang="ru-RU" altLang="zh-CN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для</a:t>
            </a: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 фазы II </a:t>
            </a:r>
            <a:b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2020-2022</a:t>
            </a:r>
            <a:b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• Тестовые измерения на пучке компонент детектора 2017-2021</a:t>
            </a:r>
            <a:b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• Сборка, наладка и тестирование всего детектора 2018-2022</a:t>
            </a:r>
            <a:b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• Технический и физический сеансы фазы I,II 2019-2023</a:t>
            </a:r>
            <a:b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• Набор статистики и обработка данных фазы I,II 2021-2023</a:t>
            </a:r>
            <a:endParaRPr kumimoji="0" lang="ru-RU" altLang="zh-CN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7944" t="33094" r="29722" b="17688"/>
          <a:stretch>
            <a:fillRect/>
          </a:stretch>
        </p:blipFill>
        <p:spPr bwMode="auto">
          <a:xfrm>
            <a:off x="323528" y="3429000"/>
            <a:ext cx="4283968" cy="280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7863" t="30313" r="29523" b="13579"/>
          <a:stretch>
            <a:fillRect/>
          </a:stretch>
        </p:blipFill>
        <p:spPr bwMode="auto">
          <a:xfrm>
            <a:off x="5050790" y="3429000"/>
            <a:ext cx="3841690" cy="284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5693" t="30141" r="37189" b="6250"/>
          <a:stretch>
            <a:fillRect/>
          </a:stretch>
        </p:blipFill>
        <p:spPr bwMode="auto">
          <a:xfrm>
            <a:off x="5292080" y="1700808"/>
            <a:ext cx="3528392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Прототип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электромагнитного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калориметра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состоящий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49 (= 7 × 7)  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кристаллов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LYSO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l="4590" t="3091" r="3618" b="4184"/>
          <a:stretch>
            <a:fillRect/>
          </a:stretch>
        </p:blipFill>
        <p:spPr bwMode="auto">
          <a:xfrm>
            <a:off x="395536" y="2348880"/>
            <a:ext cx="453650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ладелец\Desktop\Фото стенда\Фото кристалл.jpg"/>
          <p:cNvPicPr>
            <a:picLocks noChangeAspect="1" noChangeArrowheads="1"/>
          </p:cNvPicPr>
          <p:nvPr/>
        </p:nvPicPr>
        <p:blipFill>
          <a:blip r:embed="rId2" cstate="print"/>
          <a:srcRect l="12109" t="17742" r="13999" b="16129"/>
          <a:stretch>
            <a:fillRect/>
          </a:stretch>
        </p:blipFill>
        <p:spPr bwMode="auto">
          <a:xfrm>
            <a:off x="4932040" y="-169252"/>
            <a:ext cx="4211959" cy="2878172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6642" t="20529" r="7023" b="2626"/>
          <a:stretch>
            <a:fillRect/>
          </a:stretch>
        </p:blipFill>
        <p:spPr bwMode="auto">
          <a:xfrm>
            <a:off x="0" y="2520461"/>
            <a:ext cx="9144000" cy="433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-252536" y="692696"/>
            <a:ext cx="54726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Выбор сцинтилляционных кристаллов для калориметра эксперимента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COMET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6770" t="13504" b="21325"/>
          <a:stretch>
            <a:fillRect/>
          </a:stretch>
        </p:blipFill>
        <p:spPr bwMode="auto">
          <a:xfrm>
            <a:off x="-1" y="3212976"/>
            <a:ext cx="4877829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 l="4801"/>
          <a:stretch>
            <a:fillRect/>
          </a:stretch>
        </p:blipFill>
        <p:spPr bwMode="auto">
          <a:xfrm>
            <a:off x="4860032" y="3212976"/>
            <a:ext cx="4283968" cy="3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C:\Users\владелец\Desktop\Фото стенда\SAM_0267.JPG"/>
          <p:cNvPicPr>
            <a:picLocks noChangeAspect="1" noChangeArrowheads="1"/>
          </p:cNvPicPr>
          <p:nvPr/>
        </p:nvPicPr>
        <p:blipFill>
          <a:blip r:embed="rId4" cstate="print"/>
          <a:srcRect l="12858" t="19685" r="5149" b="9976"/>
          <a:stretch>
            <a:fillRect/>
          </a:stretch>
        </p:blipFill>
        <p:spPr bwMode="auto">
          <a:xfrm>
            <a:off x="0" y="0"/>
            <a:ext cx="4860032" cy="321297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2023" r="13438"/>
          <a:stretch>
            <a:fillRect/>
          </a:stretch>
        </p:blipFill>
        <p:spPr bwMode="auto">
          <a:xfrm>
            <a:off x="4860032" y="-55366"/>
            <a:ext cx="4283968" cy="32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z="1400" smtClean="0"/>
              <a:pPr/>
              <a:t>10</a:t>
            </a:fld>
            <a:endParaRPr lang="ru-RU" sz="14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0" name="Picture 16" descr="C:\Users\владелец\Desktop\Фото стенда\Схема.png"/>
          <p:cNvPicPr>
            <a:picLocks noChangeAspect="1" noChangeArrowheads="1"/>
          </p:cNvPicPr>
          <p:nvPr/>
        </p:nvPicPr>
        <p:blipFill>
          <a:blip r:embed="rId2" cstate="print"/>
          <a:srcRect l="1074" r="68656" b="82614"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6839744" y="692696"/>
            <a:ext cx="23042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rPr>
              <a:t>Черный ящик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631" name="AutoShape 7"/>
          <p:cNvCxnSpPr>
            <a:cxnSpLocks noChangeShapeType="1"/>
          </p:cNvCxnSpPr>
          <p:nvPr/>
        </p:nvCxnSpPr>
        <p:spPr bwMode="auto">
          <a:xfrm flipH="1">
            <a:off x="6228184" y="1052736"/>
            <a:ext cx="916112" cy="28803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0" y="-18348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Общая схема стенда для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экспериментов с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кристаллом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LYSO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836712"/>
            <a:ext cx="5256584" cy="2160240"/>
          </a:xfrm>
          <a:prstGeom prst="rect">
            <a:avLst/>
          </a:prstGeom>
          <a:noFill/>
          <a:ln w="349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32240" y="188640"/>
            <a:ext cx="2160240" cy="18347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68042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Измерение пропускной способности кристалла со светодиодом.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1"/>
          <p:cNvGraphicFramePr/>
          <p:nvPr/>
        </p:nvGraphicFramePr>
        <p:xfrm>
          <a:off x="251520" y="2204864"/>
          <a:ext cx="8712968" cy="4464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ладелец\Desktop\Фото стенда\SAM_0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webassign.net/userimages/Cs137%20decay%20schemeC.jpg?db=v4net&amp;id=5082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496855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26064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Измерение пропускной способности кристалла с </a:t>
            </a:r>
            <a:r>
              <a:rPr lang="en-US" sz="3200" b="1" dirty="0">
                <a:solidFill>
                  <a:srgbClr val="002060"/>
                </a:solidFill>
              </a:rPr>
              <a:t>Cs</a:t>
            </a:r>
            <a:r>
              <a:rPr lang="ru-RU" sz="3200" b="1" dirty="0">
                <a:solidFill>
                  <a:srgbClr val="002060"/>
                </a:solidFill>
              </a:rPr>
              <a:t>-137.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icture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36096" y="1556792"/>
            <a:ext cx="3528392" cy="4859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владелец\Desktop\Фото стенда\Фото кристалл.jpg"/>
          <p:cNvPicPr>
            <a:picLocks noChangeAspect="1" noChangeArrowheads="1"/>
          </p:cNvPicPr>
          <p:nvPr/>
        </p:nvPicPr>
        <p:blipFill>
          <a:blip r:embed="rId2" cstate="print"/>
          <a:srcRect l="12695" t="8356" r="4668" b="90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860033" y="4600995"/>
          <a:ext cx="4283968" cy="1821985"/>
        </p:xfrm>
        <a:graphic>
          <a:graphicData uri="http://schemas.openxmlformats.org/drawingml/2006/table">
            <a:tbl>
              <a:tblPr/>
              <a:tblGrid>
                <a:gridCol w="3356471"/>
                <a:gridCol w="927497"/>
              </a:tblGrid>
              <a:tr h="243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Параметр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</a:t>
                      </a:r>
                      <a:endParaRPr lang="ru-RU" sz="110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243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Плотность, г/см</a:t>
                      </a:r>
                      <a:r>
                        <a:rPr lang="ru-RU" sz="1300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7.1</a:t>
                      </a:r>
                      <a:endParaRPr lang="ru-RU" sz="110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360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Максимальная длина волны излучения, нм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420</a:t>
                      </a:r>
                      <a:endParaRPr lang="ru-RU" sz="110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4871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Коэффициент преломления при </a:t>
                      </a:r>
                      <a:r>
                        <a:rPr lang="ru-RU" sz="13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максимальном </a:t>
                      </a: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излучении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1.81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243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 спада, нс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243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Световыход</a:t>
                      </a: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фотон/кэВ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38369" marR="38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27584" y="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Параметры </a:t>
            </a: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LYSO</a:t>
            </a:r>
            <a:r>
              <a:rPr lang="ru-RU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  <a:endParaRPr lang="ru-RU" sz="2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522007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220071" y="396535"/>
            <a:ext cx="392392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При данных измерениях использовались четыре ФЭУ (два для измерения вспышек в кристалле и два для формирования телесного угла при регистрации космического излучения),   которые были включены на схему совпадений.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На рисунке представлены осциллограммы сигналов: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1, 2 – с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H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amamatsu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H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6410 с кристаллом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LYSO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3 – с ФЭУ-85 с пластическим сцинтиллятором.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4" name="Рисунок 3" descr="Na-22m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96752"/>
            <a:ext cx="4752528" cy="50937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771800" y="476672"/>
            <a:ext cx="39405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Схема распада </a:t>
            </a:r>
            <a:r>
              <a:rPr lang="en-US" sz="3200" b="1" dirty="0" smtClean="0">
                <a:solidFill>
                  <a:srgbClr val="002060"/>
                </a:solidFill>
              </a:rPr>
              <a:t>Na</a:t>
            </a:r>
            <a:r>
              <a:rPr lang="ru-RU" sz="3200" b="1" dirty="0" smtClean="0">
                <a:solidFill>
                  <a:srgbClr val="002060"/>
                </a:solidFill>
              </a:rPr>
              <a:t>-22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3" name="Рисунок 2" descr="shemareg_note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4392488" cy="4965241"/>
          </a:xfrm>
          <a:prstGeom prst="rect">
            <a:avLst/>
          </a:prstGeom>
          <a:noFill/>
          <a:ln>
            <a:noFill/>
          </a:ln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558924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S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– радиоактивный источник,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C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– коллиматор,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Cr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– исследуемый кристалл,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1, 2, 3 –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фотоумножители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, 4 – линейные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разветвители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5 – формирователи-дискриминаторы, 6 – схема совпадений, 7 – дигитайзер,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BB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black box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) – черный ящик, в котором размещена оптическая часть стенда.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3105" y="188640"/>
            <a:ext cx="4349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С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хема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измерительного стенда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6"/>
            <a:ext cx="6768752" cy="403856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63688" y="692696"/>
            <a:ext cx="57155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Форма спектра с источником </a:t>
            </a:r>
            <a:r>
              <a:rPr lang="en-029" sz="2800" b="1" dirty="0" smtClean="0">
                <a:solidFill>
                  <a:srgbClr val="002060"/>
                </a:solidFill>
              </a:rPr>
              <a:t>Na</a:t>
            </a:r>
            <a:r>
              <a:rPr lang="ru-RU" sz="2800" b="1" dirty="0" smtClean="0">
                <a:solidFill>
                  <a:srgbClr val="002060"/>
                </a:solidFill>
              </a:rPr>
              <a:t>-22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6" name="Рисунок 6" descr="37LYS075-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988840"/>
            <a:ext cx="4687592" cy="36842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067944" y="476672"/>
            <a:ext cx="5076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Результаты сканирования кристалла с источником </a:t>
            </a:r>
            <a:r>
              <a:rPr lang="en-029" sz="2800" b="1" dirty="0" smtClean="0">
                <a:solidFill>
                  <a:srgbClr val="002060"/>
                </a:solidFill>
              </a:rPr>
              <a:t>Na</a:t>
            </a:r>
            <a:r>
              <a:rPr lang="ru-RU" sz="2800" b="1" dirty="0" smtClean="0">
                <a:solidFill>
                  <a:srgbClr val="002060"/>
                </a:solidFill>
              </a:rPr>
              <a:t>-22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37LYS075-0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12369" t="5287" r="14046" b="4674"/>
          <a:stretch/>
        </p:blipFill>
        <p:spPr bwMode="auto">
          <a:xfrm>
            <a:off x="179512" y="195147"/>
            <a:ext cx="3923928" cy="66628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ладелец\Desktop\Фото стенда\20150930_1128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23066"/>
            <a:ext cx="3779912" cy="2834934"/>
          </a:xfrm>
          <a:prstGeom prst="rect">
            <a:avLst/>
          </a:prstGeom>
          <a:noFill/>
        </p:spPr>
      </p:pic>
      <p:pic>
        <p:nvPicPr>
          <p:cNvPr id="6" name="Picture 2" descr="C:\Users\владелец\Desktop\Фото стенда\SAM_0258.JPG"/>
          <p:cNvPicPr>
            <a:picLocks noChangeAspect="1" noChangeArrowheads="1"/>
          </p:cNvPicPr>
          <p:nvPr/>
        </p:nvPicPr>
        <p:blipFill>
          <a:blip r:embed="rId3" cstate="print"/>
          <a:srcRect l="1739"/>
          <a:stretch>
            <a:fillRect/>
          </a:stretch>
        </p:blipFill>
        <p:spPr bwMode="auto">
          <a:xfrm>
            <a:off x="4716016" y="4094637"/>
            <a:ext cx="4067944" cy="2763363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>
          <a:xfrm>
            <a:off x="4067944" y="4869160"/>
            <a:ext cx="648072" cy="129614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0"/>
            <a:ext cx="856895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0700" algn="l"/>
                <a:tab pos="522288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Выводы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20700" algn="l"/>
                <a:tab pos="5222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Произведена сборка стенда для экспериментов с сцинтилляционными кристаллами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LYSO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калориметра эксперимента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COMET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20700" algn="l"/>
                <a:tab pos="522288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20700" algn="l"/>
                <a:tab pos="5222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первых пробных измерениях были определены оптимальные параметры: величины высокого напряжения для корректной работы всех ФЭУ, участвующих в измерениях, и величины порогов регистрации.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20700" algn="l"/>
                <a:tab pos="522288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20700" algn="l"/>
                <a:tab pos="5222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Стенд позволил провести точные измерения в заданных позициях вдоль поверхности кристалла и гарантировал стабильность и повторяемость результатов измерений на партии кристаллов. Результаты измерений  сравнительных характеристик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LYSO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дальнейшем будут опубликованы.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0700" algn="l"/>
                <a:tab pos="522288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владелец\Desktop\Фото схема.pn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6372200" y="764704"/>
            <a:ext cx="23042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Черный ящик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3" name="AutoShape 1"/>
          <p:cNvSpPr>
            <a:spLocks noChangeShapeType="1"/>
          </p:cNvSpPr>
          <p:nvPr/>
        </p:nvSpPr>
        <p:spPr bwMode="auto">
          <a:xfrm flipH="1">
            <a:off x="6300192" y="1052736"/>
            <a:ext cx="476250" cy="4254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-419631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Фото стенда для регистрации космического излучения кристаллом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LYSO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364088" y="4826675"/>
            <a:ext cx="3779912" cy="2031325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ФЭУ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AVP-56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ФЭУ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Hamamatsu H6410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ФЭУ-85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Кристалл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LYSO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Digitizer VME V1742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Линейный смеситель (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FAN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-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IN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)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400" dirty="0">
                <a:solidFill>
                  <a:srgbClr val="00B05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B05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разветвитель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(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FAN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-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OUT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)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NIM N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625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7)     Схема совпадений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NIM N405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Consolas" pitchFamily="49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8)     Дискриминатор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NIM N840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</TotalTime>
  <Words>588</Words>
  <Application>Microsoft Office PowerPoint</Application>
  <PresentationFormat>Экран (4:3)</PresentationFormat>
  <Paragraphs>113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ФЕДЕРАЛЬНОЕ ГОСУДАРСТВЕННОЕ БЮДЖЕТНОЕ ОБРАЗОВАТЕЛЬНОЕ УЧРЕЖДЕНИЕ ВЫСШЕГО ОБРАЗОВАНИЯ «МОСКОВСКИЙ ГОСУДАРСТВЕННЫЙ УНИВЕРСИТЕТ    имени М.В. ЛОМОНОСОВА»     ФИЗИЧЕСКИЙ ФАКУЛЬТЕТ   КАФЕДРА ФИЗИКИ ЭЛЕМЕНТАРНЫХ ЧАСТИЦ     МАГИСТЕРСКАЯ ДИССЕРТАЦИЯ   «СТЕНД ДЛЯ ИССЛЕДОВАНИЯ СЦИНТИЛЛЯТОРОВ ЭКСПЕРИМЕНТА  COMET (КОГЕРЕНТНАЯ КОНВЕРСИЯ МЮОНА В ЭЛЕКТРОН)»    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УНИВЕРСИАДА «ЛОМОНОСОВ» ПО ТЕОРЕТИЧЕСКОЙ И ПРИКЛАДНОЙ ФИЗИКЕ        ДОКЛАД НА ТЕМУ:   «СТЕНД ДЛЯ ИССЛЕДОВАНИЯ СЦИНТИЛЛЯТОРОВ ЭКСПЕРИМЕНТА  COMET (КОГЕРЕНТНАЯ КОНВЕРСИЯ МЮОНА В ЭЛЕКТРОН)»</dc:title>
  <dc:creator>владелец</dc:creator>
  <cp:lastModifiedBy>владелец</cp:lastModifiedBy>
  <cp:revision>110</cp:revision>
  <dcterms:created xsi:type="dcterms:W3CDTF">2016-04-18T07:31:59Z</dcterms:created>
  <dcterms:modified xsi:type="dcterms:W3CDTF">2018-05-25T19:18:45Z</dcterms:modified>
</cp:coreProperties>
</file>