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80" r:id="rId10"/>
    <p:sldId id="264" r:id="rId11"/>
    <p:sldId id="266" r:id="rId12"/>
    <p:sldId id="265" r:id="rId13"/>
    <p:sldId id="267" r:id="rId14"/>
    <p:sldId id="268" r:id="rId15"/>
    <p:sldId id="269" r:id="rId16"/>
    <p:sldId id="273" r:id="rId17"/>
    <p:sldId id="270" r:id="rId18"/>
    <p:sldId id="276" r:id="rId19"/>
    <p:sldId id="271" r:id="rId20"/>
    <p:sldId id="274" r:id="rId21"/>
    <p:sldId id="275" r:id="rId22"/>
    <p:sldId id="277" r:id="rId23"/>
    <p:sldId id="278" r:id="rId24"/>
    <p:sldId id="281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63" autoAdjust="0"/>
    <p:restoredTop sz="94660"/>
  </p:normalViewPr>
  <p:slideViewPr>
    <p:cSldViewPr>
      <p:cViewPr>
        <p:scale>
          <a:sx n="60" d="100"/>
          <a:sy n="60" d="100"/>
        </p:scale>
        <p:origin x="-1866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03869-E3E4-48F2-98BE-E84EA010CFE0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CCE2A-A184-44AB-A157-15571E8AF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198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6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10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2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7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64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8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1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93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34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1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6A4D1-213F-4F95-8D63-A8055C3F584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E1D17-44FD-4CBC-BA37-09739A618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0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14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.doc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.doc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2696"/>
            <a:ext cx="8784976" cy="2550145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прототипа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модуля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света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жидко-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аргонной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время-проекционной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камеры для ближнего детектора эксперимента DUNE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684584" y="4149080"/>
            <a:ext cx="9694262" cy="3600400"/>
          </a:xfrm>
        </p:spPr>
        <p:txBody>
          <a:bodyPr>
            <a:normAutofit/>
          </a:bodyPr>
          <a:lstStyle/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Магистерскую диссертацию выполнил студент 209м группы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Шаров Владислав Игоревич</a:t>
            </a:r>
          </a:p>
          <a:p>
            <a:pPr algn="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Научный руководитель: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физико-математических наук, профессор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ФЭЧ </a:t>
            </a:r>
          </a:p>
          <a:p>
            <a:pPr algn="r"/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Ольшевский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Григорьевич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консультант: Инженер ЛЯП ОИЯИ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Селюнин Александр Сергеевич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90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>
                <a:hlinkClick r:id="rId2" action="ppaction://hlinksldjump"/>
              </a:rPr>
              <a:t>Эксперимент </a:t>
            </a:r>
            <a:r>
              <a:rPr lang="en-US" dirty="0" smtClean="0">
                <a:hlinkClick r:id="rId2" action="ppaction://hlinksldjump"/>
              </a:rPr>
              <a:t>DUNE</a:t>
            </a:r>
            <a:endParaRPr lang="en-US" dirty="0" smtClean="0"/>
          </a:p>
          <a:p>
            <a:r>
              <a:rPr lang="ru-RU" dirty="0">
                <a:hlinkClick r:id="rId3" action="ppaction://hlinksldjump"/>
              </a:rPr>
              <a:t>Ближний детектор </a:t>
            </a:r>
            <a:r>
              <a:rPr lang="en-US" dirty="0" smtClean="0">
                <a:hlinkClick r:id="rId3" action="ppaction://hlinksldjump"/>
              </a:rPr>
              <a:t>DUNE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Прототип модуля регистрации света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Тестирование модуля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Результаты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01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/>
          <a:lstStyle/>
          <a:p>
            <a:r>
              <a:rPr lang="ru-RU" dirty="0" smtClean="0"/>
              <a:t>Эксперимент </a:t>
            </a:r>
            <a:r>
              <a:rPr lang="en-US" dirty="0" smtClean="0"/>
              <a:t>DUNE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02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24790" y="1700808"/>
            <a:ext cx="8424936" cy="3826435"/>
            <a:chOff x="0" y="133868"/>
            <a:chExt cx="5943600" cy="237120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868"/>
              <a:ext cx="5943600" cy="1875907"/>
            </a:xfrm>
            <a:prstGeom prst="rect">
              <a:avLst/>
            </a:prstGeom>
          </p:spPr>
        </p:pic>
        <p:sp>
          <p:nvSpPr>
            <p:cNvPr id="6" name="Надпись 2"/>
            <p:cNvSpPr txBox="1">
              <a:spLocks noChangeArrowheads="1"/>
            </p:cNvSpPr>
            <p:nvPr/>
          </p:nvSpPr>
          <p:spPr bwMode="auto">
            <a:xfrm>
              <a:off x="1019175" y="2076450"/>
              <a:ext cx="404812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 i="1" dirty="0">
                  <a:effectLst/>
                  <a:latin typeface="Times New Roman"/>
                  <a:ea typeface="Calibri"/>
                  <a:cs typeface="Times New Roman"/>
                </a:rPr>
                <a:t>Рисунок 1. Расположение детекторов </a:t>
              </a:r>
              <a:r>
                <a:rPr lang="en-US" sz="1400" i="1" dirty="0">
                  <a:effectLst/>
                  <a:latin typeface="Times New Roman"/>
                  <a:ea typeface="Calibri"/>
                  <a:cs typeface="Times New Roman"/>
                </a:rPr>
                <a:t>DUNE</a:t>
              </a:r>
              <a:endParaRPr lang="ru-RU" sz="12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401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/>
          <a:lstStyle/>
          <a:p>
            <a:r>
              <a:rPr lang="ru-RU" dirty="0" smtClean="0"/>
              <a:t>Ближний детектор </a:t>
            </a:r>
            <a:r>
              <a:rPr lang="en-US" dirty="0" smtClean="0"/>
              <a:t>DUNE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23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7087"/>
            <a:ext cx="4829436" cy="4262009"/>
          </a:xfrm>
        </p:spPr>
      </p:pic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4868312" y="5648856"/>
            <a:ext cx="4392488" cy="34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Рисунок </a:t>
            </a:r>
            <a:r>
              <a:rPr lang="ru-RU" sz="1400" i="1" kern="0" dirty="0">
                <a:solidFill>
                  <a:sysClr val="windowText" lastClr="000000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kumimoji="0" lang="ru-RU" sz="14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.</a:t>
            </a:r>
            <a:r>
              <a:rPr kumimoji="0" lang="ru-RU" sz="1400" b="0" i="1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Криостат </a:t>
            </a:r>
            <a:r>
              <a:rPr kumimoji="0" lang="en-US" sz="1400" b="0" i="1" u="none" strike="noStrike" kern="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ArgonCube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553" y="1052736"/>
            <a:ext cx="3504007" cy="457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адпись 2"/>
          <p:cNvSpPr txBox="1">
            <a:spLocks noChangeArrowheads="1"/>
          </p:cNvSpPr>
          <p:nvPr/>
        </p:nvSpPr>
        <p:spPr bwMode="auto">
          <a:xfrm>
            <a:off x="227437" y="5632499"/>
            <a:ext cx="4392488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Рисунок </a:t>
            </a:r>
            <a:r>
              <a:rPr lang="ru-RU" sz="1400" i="1" kern="0" noProof="0" dirty="0">
                <a:solidFill>
                  <a:sysClr val="windowText" lastClr="000000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kumimoji="0" lang="ru-RU" sz="14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.</a:t>
            </a:r>
            <a:r>
              <a:rPr kumimoji="0" lang="ru-RU" sz="1400" b="0" i="1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i="1" kern="0" dirty="0" smtClean="0">
                <a:solidFill>
                  <a:sysClr val="windowText" lastClr="000000"/>
                </a:solidFill>
                <a:latin typeface="Times New Roman"/>
                <a:ea typeface="Calibri"/>
                <a:cs typeface="Times New Roman"/>
              </a:rPr>
              <a:t>Д</a:t>
            </a:r>
            <a:r>
              <a:rPr kumimoji="0" lang="ru-RU" sz="1400" b="0" i="1" u="none" strike="noStrike" kern="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етектор</a:t>
            </a:r>
            <a:r>
              <a:rPr kumimoji="0" lang="ru-RU" sz="1400" b="0" i="1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</a:t>
            </a:r>
            <a:r>
              <a:rPr kumimoji="0" lang="en-US" sz="1400" b="0" i="1" u="none" strike="noStrike" kern="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ArgonCube</a:t>
            </a:r>
            <a:r>
              <a:rPr kumimoji="0" lang="en-US" sz="1400" b="0" i="1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. </a:t>
            </a:r>
            <a:r>
              <a:rPr kumimoji="0" lang="ru-RU" sz="1400" b="0" i="1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Один из 4 модулей частично извлечен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644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387137" y="18759"/>
            <a:ext cx="5985022" cy="6536396"/>
            <a:chOff x="0" y="0"/>
            <a:chExt cx="5986215" cy="6536396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0" y="0"/>
              <a:ext cx="5986215" cy="6059980"/>
              <a:chOff x="0" y="0"/>
              <a:chExt cx="5986310" cy="6060286"/>
            </a:xfrm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2830983" cy="5874105"/>
              </a:xfrm>
              <a:prstGeom prst="rect">
                <a:avLst/>
              </a:prstGeom>
            </p:spPr>
          </p:pic>
          <p:grpSp>
            <p:nvGrpSpPr>
              <p:cNvPr id="8" name="Группа 7"/>
              <p:cNvGrpSpPr/>
              <p:nvPr/>
            </p:nvGrpSpPr>
            <p:grpSpPr>
              <a:xfrm>
                <a:off x="533408" y="1836115"/>
                <a:ext cx="5452902" cy="4224171"/>
                <a:chOff x="-607779" y="0"/>
                <a:chExt cx="5453046" cy="4224186"/>
              </a:xfrm>
            </p:grpSpPr>
            <p:grpSp>
              <p:nvGrpSpPr>
                <p:cNvPr id="9" name="Группа 8"/>
                <p:cNvGrpSpPr/>
                <p:nvPr/>
              </p:nvGrpSpPr>
              <p:grpSpPr>
                <a:xfrm>
                  <a:off x="-607779" y="0"/>
                  <a:ext cx="3380578" cy="3873182"/>
                  <a:chOff x="-607779" y="0"/>
                  <a:chExt cx="3380578" cy="3873182"/>
                </a:xfrm>
              </p:grpSpPr>
              <p:cxnSp>
                <p:nvCxnSpPr>
                  <p:cNvPr id="18" name="Прямая со стрелкой 17"/>
                  <p:cNvCxnSpPr/>
                  <p:nvPr/>
                </p:nvCxnSpPr>
                <p:spPr>
                  <a:xfrm flipH="1" flipV="1">
                    <a:off x="929031" y="3474720"/>
                    <a:ext cx="1541525" cy="3984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19" name="Прямая со стрелкой 18"/>
                  <p:cNvCxnSpPr/>
                  <p:nvPr/>
                </p:nvCxnSpPr>
                <p:spPr>
                  <a:xfrm flipH="1" flipV="1">
                    <a:off x="1207009" y="3262580"/>
                    <a:ext cx="1565790" cy="212139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20" name="Прямая со стрелкой 19"/>
                  <p:cNvCxnSpPr>
                    <a:stCxn id="13" idx="0"/>
                  </p:cNvCxnSpPr>
                  <p:nvPr/>
                </p:nvCxnSpPr>
                <p:spPr>
                  <a:xfrm flipH="1" flipV="1">
                    <a:off x="-102931" y="2193171"/>
                    <a:ext cx="2155520" cy="749495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21" name="Прямая со стрелкой 20"/>
                  <p:cNvCxnSpPr/>
                  <p:nvPr/>
                </p:nvCxnSpPr>
                <p:spPr>
                  <a:xfrm flipH="1" flipV="1">
                    <a:off x="234086" y="0"/>
                    <a:ext cx="1796415" cy="563245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22" name="Прямая со стрелкой 21"/>
                  <p:cNvCxnSpPr/>
                  <p:nvPr/>
                </p:nvCxnSpPr>
                <p:spPr>
                  <a:xfrm flipH="1" flipV="1">
                    <a:off x="-607779" y="1169619"/>
                    <a:ext cx="3078335" cy="559995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23" name="Прямая со стрелкой 22"/>
                  <p:cNvCxnSpPr/>
                  <p:nvPr/>
                </p:nvCxnSpPr>
                <p:spPr>
                  <a:xfrm flipH="1" flipV="1">
                    <a:off x="1009497" y="702259"/>
                    <a:ext cx="1020445" cy="467360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24" name="Прямая со стрелкой 23"/>
                  <p:cNvCxnSpPr>
                    <a:stCxn id="17" idx="0"/>
                  </p:cNvCxnSpPr>
                  <p:nvPr/>
                </p:nvCxnSpPr>
                <p:spPr>
                  <a:xfrm flipH="1" flipV="1">
                    <a:off x="783315" y="2002662"/>
                    <a:ext cx="1804044" cy="238136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25" name="Прямая со стрелкой 24"/>
                  <p:cNvCxnSpPr>
                    <a:stCxn id="17" idx="0"/>
                  </p:cNvCxnSpPr>
                  <p:nvPr/>
                </p:nvCxnSpPr>
                <p:spPr>
                  <a:xfrm flipH="1" flipV="1">
                    <a:off x="507022" y="1716506"/>
                    <a:ext cx="2080337" cy="52429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  <p:cxnSp>
                <p:nvCxnSpPr>
                  <p:cNvPr id="26" name="Прямая со стрелкой 25"/>
                  <p:cNvCxnSpPr>
                    <a:stCxn id="17" idx="0"/>
                  </p:cNvCxnSpPr>
                  <p:nvPr/>
                </p:nvCxnSpPr>
                <p:spPr>
                  <a:xfrm flipH="1" flipV="1">
                    <a:off x="640406" y="2193172"/>
                    <a:ext cx="1946953" cy="47626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  <a:tailEnd type="arrow"/>
                  </a:ln>
                  <a:effectLst/>
                </p:spPr>
              </p:cxnSp>
            </p:grpSp>
            <p:grpSp>
              <p:nvGrpSpPr>
                <p:cNvPr id="10" name="Группа 9"/>
                <p:cNvGrpSpPr/>
                <p:nvPr/>
              </p:nvGrpSpPr>
              <p:grpSpPr>
                <a:xfrm>
                  <a:off x="865233" y="563245"/>
                  <a:ext cx="3980034" cy="3660941"/>
                  <a:chOff x="-5276" y="-25"/>
                  <a:chExt cx="3980034" cy="3660941"/>
                </a:xfrm>
              </p:grpSpPr>
              <p:sp>
                <p:nvSpPr>
                  <p:cNvPr id="11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85193" y="3231011"/>
                    <a:ext cx="2374711" cy="4299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Система отчистки </a:t>
                    </a:r>
                    <a:endParaRPr kumimoji="0" lang="ru-RU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12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00047" y="2828402"/>
                    <a:ext cx="2374711" cy="40260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Рециркуляционный</a:t>
                    </a:r>
                    <a:r>
                      <a: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 насос</a:t>
                    </a:r>
                    <a:endParaRPr kumimoji="0" lang="ru-RU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13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5276" y="2379396"/>
                    <a:ext cx="2374711" cy="40260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Катод</a:t>
                    </a:r>
                    <a:endParaRPr kumimoji="0" lang="ru-RU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14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6499" y="606349"/>
                    <a:ext cx="2374711" cy="40260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Анодная плоскость</a:t>
                    </a:r>
                    <a:endParaRPr kumimoji="0" lang="ru-RU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15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5886" y="1153236"/>
                    <a:ext cx="2374711" cy="40260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Система регистрации света</a:t>
                    </a:r>
                    <a:endParaRPr kumimoji="0" lang="ru-RU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16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519" y="-25"/>
                    <a:ext cx="2374711" cy="40260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Охладитель</a:t>
                    </a:r>
                    <a:endParaRPr kumimoji="0" lang="ru-RU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17" name="Надпись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9668" y="1677528"/>
                    <a:ext cx="2374365" cy="51709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ru-RU" sz="1200" kern="0" dirty="0" smtClean="0">
                        <a:solidFill>
                          <a:sysClr val="windowText" lastClr="000000"/>
                        </a:solidFill>
                        <a:latin typeface="Times New Roman"/>
                        <a:ea typeface="Calibri"/>
                        <a:cs typeface="Times New Roman"/>
                      </a:rPr>
                      <a:t>Электроды</a:t>
                    </a:r>
                    <a:r>
                      <a:rPr kumimoji="0" lang="ru-RU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, </a:t>
                    </a:r>
                    <a:r>
                      <a: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Times New Roman"/>
                        <a:ea typeface="Calibri"/>
                        <a:cs typeface="Times New Roman"/>
                      </a:rPr>
                      <a:t>формирующие электрическое поле</a:t>
                    </a:r>
                    <a:endParaRPr kumimoji="0" lang="ru-RU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</p:grpSp>
          </p:grpSp>
        </p:grpSp>
        <p:sp>
          <p:nvSpPr>
            <p:cNvPr id="6" name="Надпись 2"/>
            <p:cNvSpPr txBox="1">
              <a:spLocks noChangeArrowheads="1"/>
            </p:cNvSpPr>
            <p:nvPr/>
          </p:nvSpPr>
          <p:spPr bwMode="auto">
            <a:xfrm>
              <a:off x="622364" y="6196303"/>
              <a:ext cx="3686175" cy="340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Times New Roman"/>
                </a:rPr>
                <a:t>Рисунок </a:t>
              </a:r>
              <a:r>
                <a:rPr lang="ru-RU" sz="1400" i="1" kern="0" dirty="0">
                  <a:solidFill>
                    <a:sysClr val="windowText" lastClr="000000"/>
                  </a:solidFill>
                  <a:latin typeface="Times New Roman"/>
                  <a:ea typeface="Calibri"/>
                  <a:cs typeface="Times New Roman"/>
                </a:rPr>
                <a:t>4</a:t>
              </a:r>
              <a:r>
                <a:rPr kumimoji="0" lang="ru-RU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Times New Roman"/>
                </a:rPr>
                <a:t>. </a:t>
              </a:r>
              <a:r>
                <a:rPr kumimoji="0" lang="ru-RU" sz="1400" b="0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Times New Roman"/>
                </a:rPr>
                <a:t>Конструкция модуля </a:t>
              </a:r>
              <a:r>
                <a:rPr kumimoji="0" lang="en-US" sz="1400" b="0" i="1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Times New Roman"/>
                </a:rPr>
                <a:t>ArgonCube</a:t>
              </a:r>
              <a:endPara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268143" y="843726"/>
            <a:ext cx="1946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модуля: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0,67 х 0,67 х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</p:txBody>
      </p:sp>
    </p:spTree>
    <p:extLst>
      <p:ext uri="{BB962C8B-B14F-4D97-AF65-F5344CB8AC3E}">
        <p14:creationId xmlns:p14="http://schemas.microsoft.com/office/powerpoint/2010/main" val="119691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Прототип модуля регистрации света</a:t>
            </a:r>
          </a:p>
        </p:txBody>
      </p:sp>
    </p:spTree>
    <p:extLst>
      <p:ext uri="{BB962C8B-B14F-4D97-AF65-F5344CB8AC3E}">
        <p14:creationId xmlns:p14="http://schemas.microsoft.com/office/powerpoint/2010/main" val="104980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62640"/>
            <a:ext cx="6570613" cy="252028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780928"/>
            <a:ext cx="5911093" cy="3060861"/>
          </a:xfrm>
          <a:prstGeom prst="rect">
            <a:avLst/>
          </a:prstGeom>
        </p:spPr>
      </p:pic>
      <p:sp>
        <p:nvSpPr>
          <p:cNvPr id="7" name="Надпись 2"/>
          <p:cNvSpPr txBox="1">
            <a:spLocks noChangeArrowheads="1"/>
          </p:cNvSpPr>
          <p:nvPr/>
        </p:nvSpPr>
        <p:spPr bwMode="auto">
          <a:xfrm>
            <a:off x="395536" y="6020476"/>
            <a:ext cx="8208912" cy="92845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Рисунок 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5.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Конструкция модуля, разработанного в университете Берна; б) Карта ЭРФ в зависимости от координаты попадания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фотона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5874" y="501258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25874" y="2439051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09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дпись 2"/>
          <p:cNvSpPr txBox="1">
            <a:spLocks noChangeArrowheads="1"/>
          </p:cNvSpPr>
          <p:nvPr/>
        </p:nvSpPr>
        <p:spPr bwMode="auto">
          <a:xfrm>
            <a:off x="2181492" y="5875265"/>
            <a:ext cx="5524492" cy="3400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Рисунок </a:t>
            </a:r>
            <a:r>
              <a:rPr lang="ru-RU" sz="1400" i="1" dirty="0" smtClean="0">
                <a:effectLst/>
                <a:latin typeface="Times New Roman"/>
                <a:ea typeface="Calibri"/>
                <a:cs typeface="Times New Roman"/>
              </a:rPr>
              <a:t>5. 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Схема конструкции прототипа оптического модуля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Объект 6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2"/>
          <a:stretch/>
        </p:blipFill>
        <p:spPr>
          <a:xfrm>
            <a:off x="971600" y="764704"/>
            <a:ext cx="7200800" cy="43891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47603" y="5107075"/>
            <a:ext cx="3363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прототипа: 30×11×1 см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2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адпись 2"/>
          <p:cNvSpPr txBox="1">
            <a:spLocks noChangeArrowheads="1"/>
          </p:cNvSpPr>
          <p:nvPr/>
        </p:nvSpPr>
        <p:spPr bwMode="auto">
          <a:xfrm>
            <a:off x="872328" y="5454978"/>
            <a:ext cx="7505997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Рисунок </a:t>
            </a:r>
            <a:r>
              <a:rPr lang="ru-RU" sz="1400" i="1" dirty="0" smtClean="0">
                <a:effectLst/>
                <a:latin typeface="Times New Roman"/>
                <a:ea typeface="Calibri"/>
                <a:cs typeface="Times New Roman"/>
              </a:rPr>
              <a:t>6. 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Схема </a:t>
            </a:r>
            <a:r>
              <a:rPr lang="ru-RU" sz="1400" i="1" dirty="0" err="1">
                <a:effectLst/>
                <a:latin typeface="Times New Roman"/>
                <a:ea typeface="Calibri"/>
                <a:cs typeface="Times New Roman"/>
              </a:rPr>
              <a:t>переизлучения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 фотона: а) в  многослойном </a:t>
            </a:r>
            <a:r>
              <a:rPr lang="ru-RU" sz="1400" i="1" dirty="0" err="1">
                <a:effectLst/>
                <a:latin typeface="Times New Roman"/>
                <a:ea typeface="Calibri"/>
                <a:cs typeface="Times New Roman"/>
              </a:rPr>
              <a:t>спектросмещающем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 оптическом волокне; б) в однослойном оптическом волокне 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897" y="836712"/>
            <a:ext cx="5016859" cy="1872208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895" y="3140968"/>
            <a:ext cx="487286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7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адпись 2"/>
          <p:cNvSpPr txBox="1">
            <a:spLocks noChangeArrowheads="1"/>
          </p:cNvSpPr>
          <p:nvPr/>
        </p:nvSpPr>
        <p:spPr bwMode="auto">
          <a:xfrm>
            <a:off x="755576" y="4797152"/>
            <a:ext cx="7471594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Рисунок </a:t>
            </a:r>
            <a:r>
              <a:rPr lang="ru-RU" sz="1400" i="1" dirty="0" smtClean="0">
                <a:effectLst/>
                <a:latin typeface="Times New Roman"/>
                <a:ea typeface="Calibri"/>
                <a:cs typeface="Times New Roman"/>
              </a:rPr>
              <a:t>7. </a:t>
            </a:r>
            <a:r>
              <a:rPr lang="ru-RU" sz="1400" i="1" dirty="0"/>
              <a:t>Механизм регистрации УФ света оптическим </a:t>
            </a:r>
            <a:r>
              <a:rPr lang="ru-RU" sz="1400" i="1" dirty="0" err="1"/>
              <a:t>спектросмещающим</a:t>
            </a:r>
            <a:r>
              <a:rPr lang="ru-RU" sz="1400" i="1" dirty="0"/>
              <a:t> волокном с нанесенным слоем </a:t>
            </a:r>
            <a:r>
              <a:rPr lang="en-US" sz="1400" i="1" dirty="0"/>
              <a:t>T</a:t>
            </a:r>
            <a:r>
              <a:rPr lang="ru-RU" sz="1400" i="1" dirty="0" smtClean="0"/>
              <a:t>ФБ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8" y="1412776"/>
            <a:ext cx="85534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86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17124" y="2708920"/>
            <a:ext cx="9252521" cy="3693744"/>
            <a:chOff x="-1256210" y="1551439"/>
            <a:chExt cx="9253329" cy="369398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-1256210" y="1551439"/>
              <a:ext cx="9253329" cy="2970772"/>
              <a:chOff x="-1714744" y="1431453"/>
              <a:chExt cx="8192874" cy="2741018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-1714744" y="1431453"/>
                <a:ext cx="4253989" cy="2729001"/>
                <a:chOff x="-1714744" y="1431453"/>
                <a:chExt cx="4253989" cy="2729001"/>
              </a:xfrm>
            </p:grpSpPr>
            <p:sp>
              <p:nvSpPr>
                <p:cNvPr id="11" name="Надпись 2"/>
                <p:cNvSpPr txBox="1">
                  <a:spLocks noChangeArrowheads="1"/>
                </p:cNvSpPr>
                <p:nvPr/>
              </p:nvSpPr>
              <p:spPr bwMode="auto">
                <a:xfrm>
                  <a:off x="-1300746" y="1431453"/>
                  <a:ext cx="2371061" cy="4997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600" dirty="0">
                      <a:effectLst/>
                      <a:latin typeface="Times New Roman"/>
                      <a:ea typeface="Calibri"/>
                      <a:cs typeface="Times New Roman"/>
                    </a:rPr>
                    <a:t>а)</a:t>
                  </a:r>
                  <a:endParaRPr lang="ru-RU" sz="1100" dirty="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  <p:pic>
              <p:nvPicPr>
                <p:cNvPr id="12" name="Рисунок 1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714744" y="1698143"/>
                  <a:ext cx="4253989" cy="2462311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8" name="Группа 7"/>
              <p:cNvGrpSpPr/>
              <p:nvPr/>
            </p:nvGrpSpPr>
            <p:grpSpPr>
              <a:xfrm>
                <a:off x="2120352" y="1450216"/>
                <a:ext cx="4357778" cy="2722255"/>
                <a:chOff x="2035291" y="-1239821"/>
                <a:chExt cx="4357778" cy="2722255"/>
              </a:xfrm>
            </p:grpSpPr>
            <p:pic>
              <p:nvPicPr>
                <p:cNvPr id="9" name="mppc_s13360_46i3V_min196grad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35291" y="-1035393"/>
                  <a:ext cx="4357778" cy="2517827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10" name="Надпись 2"/>
                <p:cNvSpPr txBox="1">
                  <a:spLocks noChangeArrowheads="1"/>
                </p:cNvSpPr>
                <p:nvPr/>
              </p:nvSpPr>
              <p:spPr bwMode="auto">
                <a:xfrm>
                  <a:off x="2454184" y="-1239821"/>
                  <a:ext cx="2371060" cy="4997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600" dirty="0">
                      <a:effectLst/>
                      <a:latin typeface="Times New Roman"/>
                      <a:ea typeface="Calibri"/>
                      <a:cs typeface="Times New Roman"/>
                    </a:rPr>
                    <a:t>б)</a:t>
                  </a:r>
                  <a:endParaRPr lang="ru-RU" sz="1100" dirty="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</p:grpSp>
        </p:grpSp>
        <p:sp>
          <p:nvSpPr>
            <p:cNvPr id="6" name="Надпись 2"/>
            <p:cNvSpPr txBox="1">
              <a:spLocks noChangeArrowheads="1"/>
            </p:cNvSpPr>
            <p:nvPr/>
          </p:nvSpPr>
          <p:spPr bwMode="auto">
            <a:xfrm>
              <a:off x="76869" y="4657533"/>
              <a:ext cx="6943060" cy="5878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 i="1" dirty="0">
                  <a:effectLst/>
                  <a:latin typeface="Times New Roman"/>
                  <a:ea typeface="Calibri"/>
                  <a:cs typeface="Times New Roman"/>
                </a:rPr>
                <a:t>Рисунок </a:t>
              </a:r>
              <a:r>
                <a:rPr lang="ru-RU" sz="1400" i="1" dirty="0" smtClean="0">
                  <a:effectLst/>
                  <a:latin typeface="Times New Roman"/>
                  <a:ea typeface="Calibri"/>
                  <a:cs typeface="Times New Roman"/>
                </a:rPr>
                <a:t>8. </a:t>
              </a:r>
              <a:r>
                <a:rPr lang="ru-RU" sz="1400" i="1" dirty="0">
                  <a:effectLst/>
                  <a:latin typeface="Times New Roman"/>
                  <a:ea typeface="Calibri"/>
                  <a:cs typeface="Times New Roman"/>
                </a:rPr>
                <a:t>Спектры кремниевого </a:t>
              </a:r>
              <a:r>
                <a:rPr lang="ru-RU" sz="1400" i="1" dirty="0" err="1">
                  <a:effectLst/>
                  <a:latin typeface="Times New Roman"/>
                  <a:ea typeface="Calibri"/>
                  <a:cs typeface="Times New Roman"/>
                </a:rPr>
                <a:t>фотоумножителя</a:t>
              </a:r>
              <a:r>
                <a:rPr lang="ru-RU" sz="1400" i="1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1400" i="1" dirty="0" err="1">
                  <a:effectLst/>
                  <a:latin typeface="Times New Roman"/>
                  <a:ea typeface="Calibri"/>
                  <a:cs typeface="Times New Roman"/>
                </a:rPr>
                <a:t>Hamamatsu</a:t>
              </a:r>
              <a:r>
                <a:rPr lang="ru-RU" sz="1400" i="1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1400" i="1" dirty="0" err="1">
                  <a:effectLst/>
                  <a:latin typeface="Times New Roman"/>
                  <a:ea typeface="Calibri"/>
                  <a:cs typeface="Times New Roman"/>
                </a:rPr>
                <a:t>SiPM</a:t>
              </a:r>
              <a:r>
                <a:rPr lang="ru-RU" sz="1400" i="1" dirty="0">
                  <a:effectLst/>
                  <a:latin typeface="Times New Roman"/>
                  <a:ea typeface="Calibri"/>
                  <a:cs typeface="Times New Roman"/>
                </a:rPr>
                <a:t> S13360-6025CS при: </a:t>
              </a:r>
              <a:r>
                <a:rPr lang="ru-RU" sz="1400" i="1" dirty="0" smtClean="0">
                  <a:effectLst/>
                  <a:latin typeface="Times New Roman"/>
                  <a:ea typeface="Calibri"/>
                  <a:cs typeface="Times New Roman"/>
                </a:rPr>
                <a:t> а</a:t>
              </a:r>
              <a:r>
                <a:rPr lang="ru-RU" sz="1400" i="1" dirty="0">
                  <a:effectLst/>
                  <a:latin typeface="Times New Roman"/>
                  <a:ea typeface="Calibri"/>
                  <a:cs typeface="Times New Roman"/>
                </a:rPr>
                <a:t>) комнатной температуре; б) температуре жидкого азота</a:t>
              </a:r>
              <a:endParaRPr lang="ru-RU" sz="12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910440" cy="193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2179"/>
                  </p:ext>
                </p:extLst>
              </p:nvPr>
            </p:nvGraphicFramePr>
            <p:xfrm>
              <a:off x="2578090" y="328481"/>
              <a:ext cx="6409431" cy="186147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73757"/>
                    <a:gridCol w="848385"/>
                    <a:gridCol w="2122958"/>
                    <a:gridCol w="1364331"/>
                  </a:tblGrid>
                  <a:tr h="29999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Размер пикселя, </a:t>
                          </a:r>
                          <a:r>
                            <a:rPr lang="ru-RU" sz="1200" dirty="0" err="1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мкМ</a:t>
                          </a:r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25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Рабочая температура,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-20 до +60</a:t>
                          </a:r>
                          <a:r>
                            <a:rPr lang="ru-RU" sz="1200">
                              <a:solidFill>
                                <a:srgbClr val="333333"/>
                              </a:solidFill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°C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2125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Кол-во пикселей</a:t>
                          </a:r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57600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Спектральный диапозон, нм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270 - 900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9998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 err="1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Светочувств</a:t>
                          </a:r>
                          <a:r>
                            <a:rPr lang="ru-RU" sz="12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. площадь,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мм</m:t>
                                  </m:r>
                                </m:e>
                                <m:sup>
                                  <m: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6х6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Макс. чувствительность, нМ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450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4024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ЭРФ, % (при 510 нм)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25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Усиление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7*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5</m:t>
                                  </m:r>
                                </m:sup>
                              </m:sSup>
                            </m:oMath>
                          </a14:m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2179"/>
                  </p:ext>
                </p:extLst>
              </p:nvPr>
            </p:nvGraphicFramePr>
            <p:xfrm>
              <a:off x="2578090" y="328481"/>
              <a:ext cx="6409431" cy="186147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73757"/>
                    <a:gridCol w="848385"/>
                    <a:gridCol w="2122958"/>
                    <a:gridCol w="1364331"/>
                  </a:tblGrid>
                  <a:tr h="29999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Размер пикселя, </a:t>
                          </a:r>
                          <a:r>
                            <a:rPr lang="ru-RU" sz="1200" dirty="0" err="1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мкМ</a:t>
                          </a:r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25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Рабочая температура,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-20 до +60</a:t>
                          </a:r>
                          <a:r>
                            <a:rPr lang="ru-RU" sz="1200">
                              <a:solidFill>
                                <a:srgbClr val="333333"/>
                              </a:solidFill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°C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2125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Кол-во пикселей</a:t>
                          </a:r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57600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Спектральный диапозон, нм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270 - 900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9998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294" t="-155102" r="-209412" b="-6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6х6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Макс. чувствительность, нМ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450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4024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ЭРФ, % (при 510 нм)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25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Усиление</a:t>
                          </a:r>
                          <a:endParaRPr lang="ru-R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369643" t="-446429" r="-446" b="-53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5" name="Надпись 2"/>
          <p:cNvSpPr txBox="1">
            <a:spLocks noChangeArrowheads="1"/>
          </p:cNvSpPr>
          <p:nvPr/>
        </p:nvSpPr>
        <p:spPr bwMode="auto">
          <a:xfrm>
            <a:off x="2358509" y="2246745"/>
            <a:ext cx="6848594" cy="34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Таблица </a:t>
            </a:r>
            <a:r>
              <a:rPr lang="en-US" sz="1400" i="1" dirty="0" smtClean="0">
                <a:effectLst/>
                <a:latin typeface="Times New Roman"/>
                <a:ea typeface="Calibri"/>
                <a:cs typeface="Times New Roman"/>
              </a:rPr>
              <a:t>1</a:t>
            </a:r>
            <a:r>
              <a:rPr lang="ru-RU" sz="1400" i="1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Основные технические характеристики МЛФД </a:t>
            </a:r>
            <a:r>
              <a:rPr lang="ru-RU" sz="1400" i="1" dirty="0" err="1">
                <a:effectLst/>
                <a:latin typeface="Times New Roman"/>
                <a:ea typeface="Calibri"/>
                <a:cs typeface="Times New Roman"/>
              </a:rPr>
              <a:t>Hamamatsu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 S13360-6025CS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953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Тестирование модуля</a:t>
            </a:r>
          </a:p>
        </p:txBody>
      </p:sp>
    </p:spTree>
    <p:extLst>
      <p:ext uri="{BB962C8B-B14F-4D97-AF65-F5344CB8AC3E}">
        <p14:creationId xmlns:p14="http://schemas.microsoft.com/office/powerpoint/2010/main" val="167314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60628-1026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3527" y="188640"/>
            <a:ext cx="3209091" cy="2376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338" y="239122"/>
            <a:ext cx="4197510" cy="235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17" y="2788020"/>
            <a:ext cx="7128792" cy="3308506"/>
          </a:xfrm>
          <a:prstGeom prst="rect">
            <a:avLst/>
          </a:prstGeom>
        </p:spPr>
      </p:pic>
      <p:sp>
        <p:nvSpPr>
          <p:cNvPr id="10" name="Надпись 2"/>
          <p:cNvSpPr txBox="1">
            <a:spLocks noChangeArrowheads="1"/>
          </p:cNvSpPr>
          <p:nvPr/>
        </p:nvSpPr>
        <p:spPr bwMode="auto">
          <a:xfrm>
            <a:off x="1507532" y="6096526"/>
            <a:ext cx="5936170" cy="34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Рисунок 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9.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установки для калибровки светодиода</a:t>
            </a:r>
            <a:endParaRPr lang="ru-RU" sz="12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6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512" y="1844824"/>
            <a:ext cx="8832785" cy="328219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8046817" y="3349886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76256" y="3485922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 2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87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дпись 2"/>
          <p:cNvSpPr txBox="1">
            <a:spLocks noChangeArrowheads="1"/>
          </p:cNvSpPr>
          <p:nvPr/>
        </p:nvSpPr>
        <p:spPr bwMode="auto">
          <a:xfrm>
            <a:off x="1507532" y="5923357"/>
            <a:ext cx="5936170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Рисунок </a:t>
            </a:r>
            <a:r>
              <a:rPr lang="en-US" sz="1400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ru-RU" sz="1400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0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установки для исследования характеристик прототипа оптического модуля при комнатной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</a:t>
            </a:r>
            <a:endParaRPr lang="ru-RU" sz="12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712968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1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351324"/>
              </p:ext>
            </p:extLst>
          </p:nvPr>
        </p:nvGraphicFramePr>
        <p:xfrm>
          <a:off x="677863" y="552450"/>
          <a:ext cx="7961312" cy="499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Документ" r:id="rId4" imgW="6088603" imgH="3838312" progId="Word.Document.12">
                  <p:embed/>
                </p:oleObj>
              </mc:Choice>
              <mc:Fallback>
                <p:oleObj name="Документ" r:id="rId4" imgW="6088603" imgH="38383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7863" y="552450"/>
                        <a:ext cx="7961312" cy="499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адпись 2"/>
          <p:cNvSpPr txBox="1">
            <a:spLocks noChangeArrowheads="1"/>
          </p:cNvSpPr>
          <p:nvPr/>
        </p:nvSpPr>
        <p:spPr bwMode="auto">
          <a:xfrm>
            <a:off x="899591" y="5373216"/>
            <a:ext cx="741682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Таблица </a:t>
            </a:r>
            <a:r>
              <a:rPr lang="en-US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Результаты 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измерений характеристик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различных конфигураций оптического модуля при комнатной температуре.</a:t>
            </a:r>
            <a:endParaRPr lang="ru-RU" sz="14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3769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539552" y="5923356"/>
            <a:ext cx="8136904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Рисунок </a:t>
            </a:r>
            <a:r>
              <a:rPr lang="en-US" sz="1400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ru-RU" sz="1400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установки для исследования характеристик прототипа оптического модуля при сверхнизкой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</a:t>
            </a:r>
            <a:endParaRPr lang="ru-RU" sz="12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47" y="1052736"/>
            <a:ext cx="889248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2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96" y="1700808"/>
            <a:ext cx="8955520" cy="367240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9090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964121"/>
              </p:ext>
            </p:extLst>
          </p:nvPr>
        </p:nvGraphicFramePr>
        <p:xfrm>
          <a:off x="396875" y="1768475"/>
          <a:ext cx="8183563" cy="268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Документ" r:id="rId4" imgW="6088603" imgH="2008038" progId="Word.Document.12">
                  <p:embed/>
                </p:oleObj>
              </mc:Choice>
              <mc:Fallback>
                <p:oleObj name="Документ" r:id="rId4" imgW="6088603" imgH="2008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6875" y="1768475"/>
                        <a:ext cx="8183563" cy="2681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адпись 2"/>
          <p:cNvSpPr txBox="1">
            <a:spLocks noChangeArrowheads="1"/>
          </p:cNvSpPr>
          <p:nvPr/>
        </p:nvSpPr>
        <p:spPr bwMode="auto">
          <a:xfrm>
            <a:off x="251520" y="4657147"/>
            <a:ext cx="8424936" cy="34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Таблица </a:t>
            </a:r>
            <a:r>
              <a:rPr lang="en-US" sz="1400" i="1" dirty="0" smtClean="0">
                <a:effectLst/>
                <a:latin typeface="Times New Roman"/>
                <a:ea typeface="Calibri"/>
                <a:cs typeface="Times New Roman"/>
              </a:rPr>
              <a:t>3</a:t>
            </a:r>
            <a:r>
              <a:rPr lang="ru-RU" sz="1400" i="1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Результаты </a:t>
            </a:r>
            <a:r>
              <a:rPr lang="ru-RU" sz="1400" i="1" dirty="0" smtClean="0">
                <a:effectLst/>
                <a:latin typeface="Times New Roman"/>
                <a:ea typeface="Calibri"/>
                <a:cs typeface="Times New Roman"/>
              </a:rPr>
              <a:t>измерений характеристик </a:t>
            </a:r>
            <a:r>
              <a:rPr lang="ru-RU" sz="1400" i="1" dirty="0">
                <a:effectLst/>
                <a:latin typeface="Times New Roman"/>
                <a:ea typeface="Calibri"/>
                <a:cs typeface="Times New Roman"/>
              </a:rPr>
              <a:t>оптического модуля при сверхнизкой температуре.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0515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67165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0"/>
            <a:ext cx="8229600" cy="6381328"/>
          </a:xfrm>
        </p:spPr>
        <p:txBody>
          <a:bodyPr>
            <a:normAutofit fontScale="92500"/>
          </a:bodyPr>
          <a:lstStyle/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спроектирован и создан прототип оптического модуля для регистрации сцинтилляционного света в жидко-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аргонной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ВПК;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успешная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компонентов оптического модуля на работоспособность и устойчивость к сверхнизким температурам;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использования стандартных МЛФД при сверхнизких температурах;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высокая эффективность (~ 2-2,5%) регистрации света предложенной конструкцией оптического модуля. Предложенная нами конструкция оптического модуля является обоснованной и перспективной для использования в системе регистрации сцинтилляционного света ВПК ближнего детектора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969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91717"/>
            <a:ext cx="8784976" cy="3672408"/>
          </a:xfrm>
          <a:prstGeom prst="rect">
            <a:avLst/>
          </a:prstGeom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редложена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усовершенствованная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безрамочная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конструкция оптического модуля, в которой используется изогнутые оптические волокна непосредственно закрепленные на светоотражающей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пластине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30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38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2416</TotalTime>
  <Words>442</Words>
  <Application>Microsoft Office PowerPoint</Application>
  <PresentationFormat>Экран (4:3)</PresentationFormat>
  <Paragraphs>79</Paragraphs>
  <Slides>25</Slides>
  <Notes>0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Документ</vt:lpstr>
      <vt:lpstr>Изучение характеристик прототипа модуля регистрации света жидко-аргонной              время-проекционной камеры для ближнего детектора эксперимента DUNE </vt:lpstr>
      <vt:lpstr>Содержание</vt:lpstr>
      <vt:lpstr>Эксперимент DUNE</vt:lpstr>
      <vt:lpstr>Презентация PowerPoint</vt:lpstr>
      <vt:lpstr>Ближний детектор DUNE</vt:lpstr>
      <vt:lpstr>Презентация PowerPoint</vt:lpstr>
      <vt:lpstr>Презентация PowerPoint</vt:lpstr>
      <vt:lpstr>Прототип модуля регистрации света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Тестирование модуля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</vt:lpstr>
      <vt:lpstr>Презентация PowerPoint</vt:lpstr>
      <vt:lpstr>Презентация PowerPoint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характеристик прототипа модуля регистрации света жидко-аргонной время-проекционной камеры для ближнего детектора эксперимента DUNE</dc:title>
  <dc:creator>ВладLEN</dc:creator>
  <cp:lastModifiedBy>ВладLEN</cp:lastModifiedBy>
  <cp:revision>63</cp:revision>
  <dcterms:created xsi:type="dcterms:W3CDTF">2018-04-23T07:55:48Z</dcterms:created>
  <dcterms:modified xsi:type="dcterms:W3CDTF">2018-05-26T06:17:28Z</dcterms:modified>
</cp:coreProperties>
</file>