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2" name="Google Shape;16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p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5" name="Google Shape;22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Пустой слайд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объект" type="obj">
  <p:cSld name="OBJEC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4"/>
          <p:cNvSpPr txBox="1"/>
          <p:nvPr>
            <p:ph idx="1" type="body"/>
          </p:nvPr>
        </p:nvSpPr>
        <p:spPr>
          <a:xfrm>
            <a:off x="609600" y="1600200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4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4"/>
          <p:cNvSpPr txBox="1"/>
          <p:nvPr>
            <p:ph idx="11" type="ftr"/>
          </p:nvPr>
        </p:nvSpPr>
        <p:spPr>
          <a:xfrm>
            <a:off x="4165600" y="6356350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4"/>
          <p:cNvSpPr txBox="1"/>
          <p:nvPr>
            <p:ph idx="12" type="sldNum"/>
          </p:nvPr>
        </p:nvSpPr>
        <p:spPr>
          <a:xfrm>
            <a:off x="8737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итульный слайд" type="title">
  <p:cSld name="TITLE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/>
          <p:nvPr>
            <p:ph type="ctrTitle"/>
          </p:nvPr>
        </p:nvSpPr>
        <p:spPr>
          <a:xfrm>
            <a:off x="914400" y="2130425"/>
            <a:ext cx="103632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5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5" name="Google Shape;95;p15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5"/>
          <p:cNvSpPr txBox="1"/>
          <p:nvPr>
            <p:ph idx="11" type="ftr"/>
          </p:nvPr>
        </p:nvSpPr>
        <p:spPr>
          <a:xfrm>
            <a:off x="4165600" y="6356350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5"/>
          <p:cNvSpPr txBox="1"/>
          <p:nvPr>
            <p:ph idx="12" type="sldNum"/>
          </p:nvPr>
        </p:nvSpPr>
        <p:spPr>
          <a:xfrm>
            <a:off x="8737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Пустой слайд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6"/>
          <p:cNvSpPr txBox="1"/>
          <p:nvPr>
            <p:ph idx="11" type="ftr"/>
          </p:nvPr>
        </p:nvSpPr>
        <p:spPr>
          <a:xfrm>
            <a:off x="4165600" y="6356350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6"/>
          <p:cNvSpPr txBox="1"/>
          <p:nvPr>
            <p:ph idx="12" type="sldNum"/>
          </p:nvPr>
        </p:nvSpPr>
        <p:spPr>
          <a:xfrm>
            <a:off x="8737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раздела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type="title"/>
          </p:nvPr>
        </p:nvSpPr>
        <p:spPr>
          <a:xfrm>
            <a:off x="963084" y="4406900"/>
            <a:ext cx="103632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7"/>
          <p:cNvSpPr txBox="1"/>
          <p:nvPr>
            <p:ph idx="1" type="body"/>
          </p:nvPr>
        </p:nvSpPr>
        <p:spPr>
          <a:xfrm>
            <a:off x="963084" y="2906713"/>
            <a:ext cx="103632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p17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7"/>
          <p:cNvSpPr txBox="1"/>
          <p:nvPr>
            <p:ph idx="11" type="ftr"/>
          </p:nvPr>
        </p:nvSpPr>
        <p:spPr>
          <a:xfrm>
            <a:off x="4165600" y="6356350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7"/>
          <p:cNvSpPr txBox="1"/>
          <p:nvPr>
            <p:ph idx="12" type="sldNum"/>
          </p:nvPr>
        </p:nvSpPr>
        <p:spPr>
          <a:xfrm>
            <a:off x="8737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Два объекта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609600" y="1600200"/>
            <a:ext cx="53847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1" name="Google Shape;111;p18"/>
          <p:cNvSpPr txBox="1"/>
          <p:nvPr>
            <p:ph idx="2" type="body"/>
          </p:nvPr>
        </p:nvSpPr>
        <p:spPr>
          <a:xfrm>
            <a:off x="6197600" y="1600200"/>
            <a:ext cx="53847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2" name="Google Shape;112;p18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8"/>
          <p:cNvSpPr txBox="1"/>
          <p:nvPr>
            <p:ph idx="11" type="ftr"/>
          </p:nvPr>
        </p:nvSpPr>
        <p:spPr>
          <a:xfrm>
            <a:off x="4165600" y="6356350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8"/>
          <p:cNvSpPr txBox="1"/>
          <p:nvPr>
            <p:ph idx="12" type="sldNum"/>
          </p:nvPr>
        </p:nvSpPr>
        <p:spPr>
          <a:xfrm>
            <a:off x="8737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равнение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9"/>
          <p:cNvSpPr txBox="1"/>
          <p:nvPr>
            <p:ph idx="1" type="body"/>
          </p:nvPr>
        </p:nvSpPr>
        <p:spPr>
          <a:xfrm>
            <a:off x="609600" y="1535113"/>
            <a:ext cx="53868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p19"/>
          <p:cNvSpPr txBox="1"/>
          <p:nvPr>
            <p:ph idx="2" type="body"/>
          </p:nvPr>
        </p:nvSpPr>
        <p:spPr>
          <a:xfrm>
            <a:off x="609600" y="2174875"/>
            <a:ext cx="53868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19" name="Google Shape;119;p19"/>
          <p:cNvSpPr txBox="1"/>
          <p:nvPr>
            <p:ph idx="3" type="body"/>
          </p:nvPr>
        </p:nvSpPr>
        <p:spPr>
          <a:xfrm>
            <a:off x="6193367" y="1535113"/>
            <a:ext cx="53892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p19"/>
          <p:cNvSpPr txBox="1"/>
          <p:nvPr>
            <p:ph idx="4" type="body"/>
          </p:nvPr>
        </p:nvSpPr>
        <p:spPr>
          <a:xfrm>
            <a:off x="6193367" y="2174875"/>
            <a:ext cx="53892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1" name="Google Shape;121;p19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9"/>
          <p:cNvSpPr txBox="1"/>
          <p:nvPr>
            <p:ph idx="11" type="ftr"/>
          </p:nvPr>
        </p:nvSpPr>
        <p:spPr>
          <a:xfrm>
            <a:off x="4165600" y="6356350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9"/>
          <p:cNvSpPr txBox="1"/>
          <p:nvPr>
            <p:ph idx="12" type="sldNum"/>
          </p:nvPr>
        </p:nvSpPr>
        <p:spPr>
          <a:xfrm>
            <a:off x="8737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олько заголовок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0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0"/>
          <p:cNvSpPr txBox="1"/>
          <p:nvPr>
            <p:ph idx="11" type="ftr"/>
          </p:nvPr>
        </p:nvSpPr>
        <p:spPr>
          <a:xfrm>
            <a:off x="4165600" y="6356350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0"/>
          <p:cNvSpPr txBox="1"/>
          <p:nvPr>
            <p:ph idx="12" type="sldNum"/>
          </p:nvPr>
        </p:nvSpPr>
        <p:spPr>
          <a:xfrm>
            <a:off x="8737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Объект с подписью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609600" y="273050"/>
            <a:ext cx="4011300" cy="1161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1"/>
          <p:cNvSpPr txBox="1"/>
          <p:nvPr>
            <p:ph idx="1" type="body"/>
          </p:nvPr>
        </p:nvSpPr>
        <p:spPr>
          <a:xfrm>
            <a:off x="4766733" y="273050"/>
            <a:ext cx="6815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p21"/>
          <p:cNvSpPr txBox="1"/>
          <p:nvPr>
            <p:ph idx="2" type="body"/>
          </p:nvPr>
        </p:nvSpPr>
        <p:spPr>
          <a:xfrm>
            <a:off x="609600" y="1435100"/>
            <a:ext cx="40113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3" name="Google Shape;133;p21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1"/>
          <p:cNvSpPr txBox="1"/>
          <p:nvPr>
            <p:ph idx="11" type="ftr"/>
          </p:nvPr>
        </p:nvSpPr>
        <p:spPr>
          <a:xfrm>
            <a:off x="4165600" y="6356350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1"/>
          <p:cNvSpPr txBox="1"/>
          <p:nvPr>
            <p:ph idx="12" type="sldNum"/>
          </p:nvPr>
        </p:nvSpPr>
        <p:spPr>
          <a:xfrm>
            <a:off x="8737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Рисунок с подписью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>
            <p:ph type="title"/>
          </p:nvPr>
        </p:nvSpPr>
        <p:spPr>
          <a:xfrm>
            <a:off x="2389717" y="4800600"/>
            <a:ext cx="73152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2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2389717" y="5367338"/>
            <a:ext cx="73152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40" name="Google Shape;140;p22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2"/>
          <p:cNvSpPr txBox="1"/>
          <p:nvPr>
            <p:ph idx="11" type="ftr"/>
          </p:nvPr>
        </p:nvSpPr>
        <p:spPr>
          <a:xfrm>
            <a:off x="4165600" y="6356350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2"/>
          <p:cNvSpPr txBox="1"/>
          <p:nvPr>
            <p:ph idx="12" type="sldNum"/>
          </p:nvPr>
        </p:nvSpPr>
        <p:spPr>
          <a:xfrm>
            <a:off x="8737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вертикальный текст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3"/>
          <p:cNvSpPr txBox="1"/>
          <p:nvPr>
            <p:ph idx="1" type="body"/>
          </p:nvPr>
        </p:nvSpPr>
        <p:spPr>
          <a:xfrm rot="5400000">
            <a:off x="3832950" y="-1623150"/>
            <a:ext cx="45261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23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3"/>
          <p:cNvSpPr txBox="1"/>
          <p:nvPr>
            <p:ph idx="11" type="ftr"/>
          </p:nvPr>
        </p:nvSpPr>
        <p:spPr>
          <a:xfrm>
            <a:off x="4165600" y="6356350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3"/>
          <p:cNvSpPr txBox="1"/>
          <p:nvPr>
            <p:ph idx="12" type="sldNum"/>
          </p:nvPr>
        </p:nvSpPr>
        <p:spPr>
          <a:xfrm>
            <a:off x="8737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Вертикальный заголовок и текст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/>
          <p:nvPr>
            <p:ph type="title"/>
          </p:nvPr>
        </p:nvSpPr>
        <p:spPr>
          <a:xfrm rot="5400000">
            <a:off x="7285050" y="1828788"/>
            <a:ext cx="58515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4"/>
          <p:cNvSpPr txBox="1"/>
          <p:nvPr>
            <p:ph idx="1" type="body"/>
          </p:nvPr>
        </p:nvSpPr>
        <p:spPr>
          <a:xfrm rot="5400000">
            <a:off x="1697000" y="-812862"/>
            <a:ext cx="5851500" cy="80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4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4"/>
          <p:cNvSpPr txBox="1"/>
          <p:nvPr>
            <p:ph idx="11" type="ftr"/>
          </p:nvPr>
        </p:nvSpPr>
        <p:spPr>
          <a:xfrm>
            <a:off x="4165600" y="6356350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4"/>
          <p:cNvSpPr txBox="1"/>
          <p:nvPr>
            <p:ph idx="12" type="sldNum"/>
          </p:nvPr>
        </p:nvSpPr>
        <p:spPr>
          <a:xfrm>
            <a:off x="8737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609600" y="1600200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4165600" y="6356350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737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27.png"/><Relationship Id="rId5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20.png"/><Relationship Id="rId5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Relationship Id="rId4" Type="http://schemas.openxmlformats.org/officeDocument/2006/relationships/image" Target="../media/image15.png"/><Relationship Id="rId5" Type="http://schemas.openxmlformats.org/officeDocument/2006/relationships/image" Target="../media/image18.png"/><Relationship Id="rId6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/>
          <p:nvPr/>
        </p:nvSpPr>
        <p:spPr>
          <a:xfrm>
            <a:off x="1273050" y="371450"/>
            <a:ext cx="9323400" cy="6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ФЕДЕРАЛЬНОЕ ГОСУДАРСТВЕННОЕ БЮДЖЕТНОЕ ОБРАЗОВАТЕЛЬНОЕ УЧРЕЖДЕНИЕ ВЫСШЕГО ОБРАЗОВАНИЯ «МОСКОВСКИЙ         ГОСУДАРСТВЕННЫЙ УНИВЕРСИТЕТ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имени М.В.ЛОМОНОСОВА» 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ФИЗИЧЕСКИЙ ФАКУЛЬТЕТ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КАФЕДРА ФИЗИКИ ЭЛЕМЕНТАРНЫХ ЧАСТИЦ 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БАКАЛАВРСКАЯ РАБОТА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«Исследование характеристик детекторов центральной трековой системы установки “Барионная материя на Нуклотроне”» </a:t>
            </a:r>
            <a:endParaRPr b="1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Выполнил студент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409 группы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Мигунов Евгений Сергеевич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Научный руководитель: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начальник Отделения 2 ЛФВЭ ОИЯИ, Строковский Е.А.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Консультант: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4445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научный сотрудник сектора СФСКЯ ЛФВЭ ОИЯИ, Максимчук А.И.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4445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4445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Москва, 2019 г.</a:t>
            </a:r>
            <a:endParaRPr b="1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nica.jinr.ru/images/content/phase.jpg" id="164" name="Google Shape;16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7914" y="0"/>
            <a:ext cx="86487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0911" y="1247580"/>
            <a:ext cx="10170179" cy="5041253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7"/>
          <p:cNvSpPr txBox="1"/>
          <p:nvPr/>
        </p:nvSpPr>
        <p:spPr>
          <a:xfrm>
            <a:off x="1676400" y="390297"/>
            <a:ext cx="8839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Nuclotron-based Ion Collider fAcility (NICA)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>
            <p:ph type="title"/>
          </p:nvPr>
        </p:nvSpPr>
        <p:spPr>
          <a:xfrm>
            <a:off x="609600" y="274650"/>
            <a:ext cx="11103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ckwell"/>
              <a:buNone/>
            </a:pPr>
            <a:r>
              <a:rPr lang="en-US" sz="3600">
                <a:latin typeface="Rockwell"/>
                <a:ea typeface="Rockwell"/>
                <a:cs typeface="Rockwell"/>
                <a:sym typeface="Rockwell"/>
              </a:rPr>
              <a:t>Physics possibilities at the</a:t>
            </a:r>
            <a:br>
              <a:rPr lang="en-US" sz="3600">
                <a:latin typeface="Rockwell"/>
                <a:ea typeface="Rockwell"/>
                <a:cs typeface="Rockwell"/>
                <a:sym typeface="Rockwell"/>
              </a:rPr>
            </a:br>
            <a:r>
              <a:rPr lang="en-US" sz="3600">
                <a:latin typeface="Rockwell"/>
                <a:ea typeface="Rockwell"/>
                <a:cs typeface="Rockwell"/>
                <a:sym typeface="Rockwell"/>
              </a:rPr>
              <a:t>Nuclotron</a:t>
            </a:r>
            <a:endParaRPr sz="3600"/>
          </a:p>
        </p:txBody>
      </p:sp>
      <p:sp>
        <p:nvSpPr>
          <p:cNvPr id="176" name="Google Shape;176;p28"/>
          <p:cNvSpPr txBox="1"/>
          <p:nvPr>
            <p:ph idx="1" type="body"/>
          </p:nvPr>
        </p:nvSpPr>
        <p:spPr>
          <a:xfrm>
            <a:off x="1677700" y="2071675"/>
            <a:ext cx="8640900" cy="4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000"/>
              <a:buNone/>
            </a:pPr>
            <a:r>
              <a:rPr lang="en-US" sz="2000">
                <a:solidFill>
                  <a:srgbClr val="366092"/>
                </a:solidFill>
              </a:rPr>
              <a:t>Heavy ion collisions experiments</a:t>
            </a:r>
            <a:endParaRPr sz="2000">
              <a:solidFill>
                <a:srgbClr val="366092"/>
              </a:solidFill>
            </a:endParaRPr>
          </a:p>
        </p:txBody>
      </p:sp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7936" y="2532320"/>
            <a:ext cx="7306651" cy="1844482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8"/>
          <p:cNvSpPr/>
          <p:nvPr/>
        </p:nvSpPr>
        <p:spPr>
          <a:xfrm>
            <a:off x="1456400" y="6021300"/>
            <a:ext cx="9566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Baryonic matter = Meson and baryon spectroscopy</a:t>
            </a:r>
            <a:endParaRPr b="0" i="0" sz="1800" u="none" cap="none" strike="noStrike">
              <a:solidFill>
                <a:srgbClr val="95373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8"/>
          <p:cNvSpPr txBox="1"/>
          <p:nvPr/>
        </p:nvSpPr>
        <p:spPr>
          <a:xfrm>
            <a:off x="1103450" y="5491475"/>
            <a:ext cx="10092300" cy="4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14"/>
              <a:buFont typeface="Noto Sans Symbols"/>
              <a:buNone/>
            </a:pPr>
            <a:r>
              <a:rPr b="0" i="0" lang="en-US" sz="1800" u="none" cap="none" strike="noStrike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BM@N - Baryonic Matter at Nuclotron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8"/>
          <p:cNvSpPr txBox="1"/>
          <p:nvPr/>
        </p:nvSpPr>
        <p:spPr>
          <a:xfrm>
            <a:off x="1295467" y="5000636"/>
            <a:ext cx="246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8"/>
          <p:cNvSpPr txBox="1"/>
          <p:nvPr/>
        </p:nvSpPr>
        <p:spPr>
          <a:xfrm>
            <a:off x="571448" y="4857000"/>
            <a:ext cx="11103300" cy="4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14"/>
              <a:buFont typeface="Noto Sans Symbols"/>
              <a:buNone/>
            </a:pPr>
            <a:r>
              <a:rPr b="0" i="0" lang="en-US" sz="1800" u="none" cap="none" strike="noStrik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Fixed target experiment</a:t>
            </a:r>
            <a:endParaRPr b="0" i="0" sz="1800" u="none" cap="none" strike="noStrik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4225" y="145925"/>
            <a:ext cx="3483975" cy="485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98225" y="190650"/>
            <a:ext cx="5479450" cy="476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9"/>
          <p:cNvSpPr txBox="1"/>
          <p:nvPr/>
        </p:nvSpPr>
        <p:spPr>
          <a:xfrm>
            <a:off x="928550" y="145925"/>
            <a:ext cx="10185600" cy="5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9"/>
          <p:cNvSpPr txBox="1"/>
          <p:nvPr/>
        </p:nvSpPr>
        <p:spPr>
          <a:xfrm>
            <a:off x="610200" y="5544775"/>
            <a:ext cx="11010000" cy="11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88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Рисунок 1. Выходы мезонов и гиперонов в зависимости от энергии нуклон-нуклонного столкновения в с.ц.м. в Au+Au/Pb+Pb столкновениях. Рисунок 2. Выходы гиперядер в зависимости от энергии нуклон-нуклонного столкновения в Au+Au столкновениях, согласно предсказаниям тепловой модели.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9"/>
          <p:cNvSpPr txBox="1"/>
          <p:nvPr/>
        </p:nvSpPr>
        <p:spPr>
          <a:xfrm>
            <a:off x="1764250" y="5000900"/>
            <a:ext cx="2719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Рис. 1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9"/>
          <p:cNvSpPr txBox="1"/>
          <p:nvPr/>
        </p:nvSpPr>
        <p:spPr>
          <a:xfrm>
            <a:off x="7063450" y="5000900"/>
            <a:ext cx="2719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Рис.  2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ÐÐ°ÑÑÐ¸Ð½ÐºÐ¸ Ð¿Ð¾ Ð·Ð°Ð¿ÑÐ¾ÑÑ BM@N" id="196" name="Google Shape;19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150" y="663223"/>
            <a:ext cx="7177375" cy="582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0"/>
          <p:cNvSpPr txBox="1"/>
          <p:nvPr/>
        </p:nvSpPr>
        <p:spPr>
          <a:xfrm>
            <a:off x="8131450" y="968375"/>
            <a:ext cx="3634500" cy="54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9017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Требования к трековой системе:</a:t>
            </a:r>
            <a:endParaRPr b="1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9017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1)</a:t>
            </a:r>
            <a:r>
              <a:rPr b="0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возможность стабильной работы в условиях высоких загрузок до 10</a:t>
            </a:r>
            <a:r>
              <a:rPr b="0" baseline="30000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 </a:t>
            </a:r>
            <a:r>
              <a:rPr b="0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ионов/сек; 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9017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2) </a:t>
            </a:r>
            <a:r>
              <a:rPr b="0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высокое пространственное разрешение;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9017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3)</a:t>
            </a:r>
            <a:r>
              <a:rPr b="0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геометрическая эффективность &gt;95%;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9017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4)</a:t>
            </a:r>
            <a:r>
              <a:rPr b="0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максимально возможный аксептанс в пределах размеров апертуры анализирующего магнита установки BM@N;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9017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5)</a:t>
            </a:r>
            <a:r>
              <a:rPr b="0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способность стабильно работать в магнитном поле 0,8 Тл.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099" y="553969"/>
            <a:ext cx="2828925" cy="360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74332" y="1153189"/>
            <a:ext cx="8417668" cy="5704811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1"/>
          <p:cNvSpPr txBox="1"/>
          <p:nvPr/>
        </p:nvSpPr>
        <p:spPr>
          <a:xfrm>
            <a:off x="838928" y="4163944"/>
            <a:ext cx="218726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Sauli Fabio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83166" y="57912"/>
            <a:ext cx="2924623" cy="2190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13475" y="563625"/>
            <a:ext cx="5113800" cy="372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2"/>
          <p:cNvSpPr txBox="1"/>
          <p:nvPr/>
        </p:nvSpPr>
        <p:spPr>
          <a:xfrm>
            <a:off x="6473325" y="4350925"/>
            <a:ext cx="4695600" cy="16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График зависимости эффективности и вероятности пробоя от разности потенциалов для одного, двух и трёх ГЭУ.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" name="Google Shape;212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59500" y="965800"/>
            <a:ext cx="4092400" cy="332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2"/>
          <p:cNvSpPr txBox="1"/>
          <p:nvPr/>
        </p:nvSpPr>
        <p:spPr>
          <a:xfrm>
            <a:off x="1087725" y="4563150"/>
            <a:ext cx="3462300" cy="11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88900" rtl="0" algn="ctr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Схема однокаскадного ГЭУ.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/>
          <p:nvPr/>
        </p:nvSpPr>
        <p:spPr>
          <a:xfrm>
            <a:off x="3594800" y="185700"/>
            <a:ext cx="7375200" cy="7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Схема экспериментальной установки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33"/>
          <p:cNvSpPr txBox="1"/>
          <p:nvPr/>
        </p:nvSpPr>
        <p:spPr>
          <a:xfrm>
            <a:off x="7621075" y="1262025"/>
            <a:ext cx="3760200" cy="46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Цели работы:</a:t>
            </a:r>
            <a:endParaRPr b="1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4445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исследовать характеристики GEM-камер,используемых  в эксперименте BM@N: их эффективность регистрации заряженных частиц, точность измерения координат точки пересечения трека с плоскостью детектора, её зависимость от угла наклона трека относительно плоскости детектора, зависимость этих характеристик от приложенного к детектору напряжения.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5200650" y="4695800"/>
            <a:ext cx="1790700" cy="13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2925" y="941690"/>
            <a:ext cx="5795750" cy="5298676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3"/>
          <p:cNvSpPr txBox="1"/>
          <p:nvPr/>
        </p:nvSpPr>
        <p:spPr>
          <a:xfrm>
            <a:off x="479376" y="5733256"/>
            <a:ext cx="303961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M0, M1, M4 – мониторные камеры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М2 – исследуемая камера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6433950" cy="311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78125" y="3263212"/>
            <a:ext cx="3382475" cy="210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62050" y="338100"/>
            <a:ext cx="3486650" cy="372877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4"/>
          <p:cNvSpPr txBox="1"/>
          <p:nvPr/>
        </p:nvSpPr>
        <p:spPr>
          <a:xfrm>
            <a:off x="610200" y="5491700"/>
            <a:ext cx="5106900" cy="11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88900" rtl="0" algn="ctr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Схематическое изображение считывающих плоскостей  ГЭУ, используемых в эксперименте BM@N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4"/>
          <p:cNvSpPr txBox="1"/>
          <p:nvPr/>
        </p:nvSpPr>
        <p:spPr>
          <a:xfrm>
            <a:off x="7680425" y="4205000"/>
            <a:ext cx="3648000" cy="24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88900" rtl="0" algn="ctr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Моделирование движения электронов лавины между каскадами ГЭУ под действием магнитного поля.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0375" y="218725"/>
            <a:ext cx="9070850" cy="571072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5"/>
          <p:cNvSpPr txBox="1"/>
          <p:nvPr/>
        </p:nvSpPr>
        <p:spPr>
          <a:xfrm>
            <a:off x="1415500" y="5929450"/>
            <a:ext cx="89406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Распределение зарегистрированных детектором событий (частиц космического излучения)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7882" y="0"/>
            <a:ext cx="9036250" cy="20761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6"/>
          <p:cNvSpPr txBox="1"/>
          <p:nvPr/>
        </p:nvSpPr>
        <p:spPr>
          <a:xfrm>
            <a:off x="2095850" y="1936675"/>
            <a:ext cx="76008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Распределение сработавших стрипов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Google Shape;244;p36"/>
          <p:cNvPicPr preferRelativeResize="0"/>
          <p:nvPr/>
        </p:nvPicPr>
        <p:blipFill rotWithShape="1">
          <a:blip r:embed="rId4">
            <a:alphaModFix/>
          </a:blip>
          <a:srcRect b="0" l="930" r="-929" t="0"/>
          <a:stretch/>
        </p:blipFill>
        <p:spPr>
          <a:xfrm>
            <a:off x="1739063" y="2302600"/>
            <a:ext cx="8713874" cy="19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77875" y="4570400"/>
            <a:ext cx="8713850" cy="1902524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6"/>
          <p:cNvSpPr txBox="1"/>
          <p:nvPr/>
        </p:nvSpPr>
        <p:spPr>
          <a:xfrm>
            <a:off x="4152600" y="4151950"/>
            <a:ext cx="4682700" cy="2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Распределение событий по амплитудам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36"/>
          <p:cNvSpPr txBox="1"/>
          <p:nvPr/>
        </p:nvSpPr>
        <p:spPr>
          <a:xfrm>
            <a:off x="3741500" y="6360525"/>
            <a:ext cx="5770200" cy="2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Распределение по количеству кластеров в одном событии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64473" y="3740725"/>
            <a:ext cx="6227525" cy="311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6580600" cy="3833576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7"/>
          <p:cNvSpPr txBox="1"/>
          <p:nvPr/>
        </p:nvSpPr>
        <p:spPr>
          <a:xfrm>
            <a:off x="407368" y="3789040"/>
            <a:ext cx="5319300" cy="23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График зависимости невязки от координаты по оси ОX </a:t>
            </a:r>
            <a:r>
              <a:rPr b="0" i="0" lang="en-US" sz="2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процедуры выравнивания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7"/>
          <p:cNvSpPr txBox="1"/>
          <p:nvPr/>
        </p:nvSpPr>
        <p:spPr>
          <a:xfrm>
            <a:off x="6672064" y="2564904"/>
            <a:ext cx="5319300" cy="23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График зависимости невязки от координаты по оси ОX </a:t>
            </a:r>
            <a:r>
              <a:rPr b="0" i="0" lang="en-US" sz="2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после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процедуры выравнивания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0263" y="604838"/>
            <a:ext cx="7991475" cy="564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9925" y="457500"/>
            <a:ext cx="5734050" cy="418147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9"/>
          <p:cNvSpPr txBox="1"/>
          <p:nvPr/>
        </p:nvSpPr>
        <p:spPr>
          <a:xfrm>
            <a:off x="1021400" y="4828450"/>
            <a:ext cx="5342700" cy="17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График зависимости стандартного отклонения от угла вхождения частицы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9"/>
          <p:cNvSpPr txBox="1"/>
          <p:nvPr/>
        </p:nvSpPr>
        <p:spPr>
          <a:xfrm>
            <a:off x="7930125" y="4828450"/>
            <a:ext cx="3318600" cy="13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Схематическое изображение расширения пучка при вхождении в GEM-пластину под углом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55150" y="550975"/>
            <a:ext cx="4772126" cy="408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344" y="188640"/>
            <a:ext cx="5734050" cy="284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260648"/>
            <a:ext cx="5734050" cy="269557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40"/>
          <p:cNvSpPr txBox="1"/>
          <p:nvPr/>
        </p:nvSpPr>
        <p:spPr>
          <a:xfrm>
            <a:off x="623392" y="2996952"/>
            <a:ext cx="5276400" cy="7001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График зависимости стандартного отклонения от тока на делителе.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40"/>
          <p:cNvSpPr txBox="1"/>
          <p:nvPr/>
        </p:nvSpPr>
        <p:spPr>
          <a:xfrm>
            <a:off x="6456040" y="2996952"/>
            <a:ext cx="5276400" cy="20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График зависимости эффективности от тока на делителе.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1384" y="4729549"/>
            <a:ext cx="5760640" cy="1342971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40"/>
          <p:cNvSpPr txBox="1"/>
          <p:nvPr/>
        </p:nvSpPr>
        <p:spPr>
          <a:xfrm>
            <a:off x="407368" y="5085184"/>
            <a:ext cx="3978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HV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40"/>
          <p:cNvSpPr txBox="1"/>
          <p:nvPr/>
        </p:nvSpPr>
        <p:spPr>
          <a:xfrm>
            <a:off x="3431704" y="5877272"/>
            <a:ext cx="5194490" cy="76378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Схематическое изображение делителя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49240" y="4941169"/>
            <a:ext cx="5184579" cy="7200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1" name="Google Shape;281;p40"/>
          <p:cNvCxnSpPr/>
          <p:nvPr/>
        </p:nvCxnSpPr>
        <p:spPr>
          <a:xfrm>
            <a:off x="1559496" y="4725144"/>
            <a:ext cx="864096" cy="0"/>
          </a:xfrm>
          <a:prstGeom prst="straightConnector1">
            <a:avLst/>
          </a:prstGeom>
          <a:noFill/>
          <a:ln cap="flat" cmpd="sng" w="22225">
            <a:solidFill>
              <a:srgbClr val="3E6EC2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82" name="Google Shape;282;p40"/>
          <p:cNvCxnSpPr/>
          <p:nvPr/>
        </p:nvCxnSpPr>
        <p:spPr>
          <a:xfrm>
            <a:off x="3071664" y="4725144"/>
            <a:ext cx="576064" cy="0"/>
          </a:xfrm>
          <a:prstGeom prst="straightConnector1">
            <a:avLst/>
          </a:prstGeom>
          <a:noFill/>
          <a:ln cap="flat" cmpd="sng" w="22225">
            <a:solidFill>
              <a:srgbClr val="3E6EC2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83" name="Google Shape;283;p40"/>
          <p:cNvCxnSpPr/>
          <p:nvPr/>
        </p:nvCxnSpPr>
        <p:spPr>
          <a:xfrm>
            <a:off x="4295800" y="4725144"/>
            <a:ext cx="504056" cy="0"/>
          </a:xfrm>
          <a:prstGeom prst="straightConnector1">
            <a:avLst/>
          </a:prstGeom>
          <a:noFill/>
          <a:ln cap="flat" cmpd="sng" w="22225">
            <a:solidFill>
              <a:srgbClr val="3E6EC2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84" name="Google Shape;284;p40"/>
          <p:cNvCxnSpPr/>
          <p:nvPr/>
        </p:nvCxnSpPr>
        <p:spPr>
          <a:xfrm>
            <a:off x="5447928" y="4725144"/>
            <a:ext cx="720080" cy="0"/>
          </a:xfrm>
          <a:prstGeom prst="straightConnector1">
            <a:avLst/>
          </a:prstGeom>
          <a:noFill/>
          <a:ln cap="flat" cmpd="sng" w="22225">
            <a:solidFill>
              <a:srgbClr val="3E6EC2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85" name="Google Shape;285;p40"/>
          <p:cNvCxnSpPr/>
          <p:nvPr/>
        </p:nvCxnSpPr>
        <p:spPr>
          <a:xfrm rot="10800000">
            <a:off x="2783632" y="4221088"/>
            <a:ext cx="0" cy="792088"/>
          </a:xfrm>
          <a:prstGeom prst="straightConnector1">
            <a:avLst/>
          </a:prstGeom>
          <a:noFill/>
          <a:ln cap="flat" cmpd="sng" w="34925">
            <a:solidFill>
              <a:srgbClr val="3E6EC2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286" name="Google Shape;286;p40"/>
          <p:cNvCxnSpPr/>
          <p:nvPr/>
        </p:nvCxnSpPr>
        <p:spPr>
          <a:xfrm rot="10800000">
            <a:off x="3935760" y="4221088"/>
            <a:ext cx="0" cy="792088"/>
          </a:xfrm>
          <a:prstGeom prst="straightConnector1">
            <a:avLst/>
          </a:prstGeom>
          <a:noFill/>
          <a:ln cap="flat" cmpd="sng" w="34925">
            <a:solidFill>
              <a:srgbClr val="3E6EC2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287" name="Google Shape;287;p40"/>
          <p:cNvCxnSpPr/>
          <p:nvPr/>
        </p:nvCxnSpPr>
        <p:spPr>
          <a:xfrm rot="10800000">
            <a:off x="5087888" y="4221088"/>
            <a:ext cx="0" cy="792088"/>
          </a:xfrm>
          <a:prstGeom prst="straightConnector1">
            <a:avLst/>
          </a:prstGeom>
          <a:noFill/>
          <a:ln cap="flat" cmpd="sng" w="34925">
            <a:solidFill>
              <a:srgbClr val="3E6EC2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288" name="Google Shape;288;p40"/>
          <p:cNvSpPr txBox="1"/>
          <p:nvPr/>
        </p:nvSpPr>
        <p:spPr>
          <a:xfrm>
            <a:off x="1559496" y="4293096"/>
            <a:ext cx="931665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Дрейфовый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зазор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40"/>
          <p:cNvSpPr txBox="1"/>
          <p:nvPr/>
        </p:nvSpPr>
        <p:spPr>
          <a:xfrm>
            <a:off x="2927648" y="4293096"/>
            <a:ext cx="1013419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1-ый трансф.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зазор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40"/>
          <p:cNvSpPr txBox="1"/>
          <p:nvPr/>
        </p:nvSpPr>
        <p:spPr>
          <a:xfrm>
            <a:off x="4151784" y="4293096"/>
            <a:ext cx="992579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2-ой трансф.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зазор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40"/>
          <p:cNvSpPr txBox="1"/>
          <p:nvPr/>
        </p:nvSpPr>
        <p:spPr>
          <a:xfrm>
            <a:off x="5303912" y="4293096"/>
            <a:ext cx="1106393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Индукционный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зазор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40"/>
          <p:cNvSpPr txBox="1"/>
          <p:nvPr/>
        </p:nvSpPr>
        <p:spPr>
          <a:xfrm>
            <a:off x="2639616" y="3933056"/>
            <a:ext cx="2664296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Разность потенциалов на GEM-пленках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1"/>
          <p:cNvSpPr txBox="1"/>
          <p:nvPr/>
        </p:nvSpPr>
        <p:spPr>
          <a:xfrm>
            <a:off x="1154050" y="557125"/>
            <a:ext cx="9139500" cy="18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результате работы были получены следующие результаты: 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1)  Эффективность  ~97%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2)  Пространственное разрешение ~150mkm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Полученные результаты показывают, что GEM-детектор удовлетворяет требованиям, поставленным перед трековой системой эксперимента BM@N.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41"/>
          <p:cNvSpPr txBox="1"/>
          <p:nvPr/>
        </p:nvSpPr>
        <p:spPr>
          <a:xfrm>
            <a:off x="835700" y="2480550"/>
            <a:ext cx="10466100" cy="42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Список используемой литературы: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[1] NICA White Paper: http://theor0.jinr.ru/twiki-cgi/view/NICA/NICAWhitePaper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[2] М.Н.Капишин “Эксперимент с фиксированной мишенью для изучения барионной материи на нуклотроне BM@N”, УДК 539.172.17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[3] http://nuclphys.sinp.msu.ru/experiment/detectors/gem.htm</a:t>
            </a:r>
            <a:endParaRPr b="1" i="0" sz="16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[4] “</a:t>
            </a:r>
            <a:r>
              <a:rPr b="0" i="0" lang="en-US" sz="16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Схема установки BM@N, краткое описание детекторных подсистем” http://bmnshift.jinr.ru/wiki/lib/exe/fetch.php?media=bmnexcursion_september2016.doc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[5] “</a:t>
            </a:r>
            <a:r>
              <a:rPr b="0" i="0" lang="en-US" sz="16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Центральная трековая система эксперимента BM@N. Основные требования к детекторам” http://bmnshift.jinr.ru/wiki/lib/exe/fetch.php?media=tdr_gem_may2017_v1.doc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[6] “</a:t>
            </a:r>
            <a:r>
              <a:rPr b="0" i="0" lang="en-US" sz="16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Описание и характеристики GEM детекторов эксперимента BM@N” </a:t>
            </a:r>
            <a:r>
              <a:rPr b="0" i="0" lang="en-US" sz="1600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http://bmnshift.jinr.ru/wiki/lib/exe/fetch.php?media=tdr_gem_may2017_v1.doc</a:t>
            </a:r>
            <a:endParaRPr b="0" i="0" sz="1600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4445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[7] </a:t>
            </a:r>
            <a:r>
              <a:rPr b="0" i="0" lang="en-US" sz="1600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https://cds.cern.ch/record/2257210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44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[8] http://nica.jinr.ru/ru/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4445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