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</p:sldIdLst>
  <p:sldSz cy="6858000" cx="9144000"/>
  <p:notesSz cx="6858000" cy="9661525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38C507C2-AC3C-4623-B671-EB538EA37AAB}">
  <a:tblStyle styleId="{38C507C2-AC3C-4623-B671-EB538EA37AAB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CF4"/>
          </a:solidFill>
        </a:fill>
      </a:tcStyle>
    </a:wholeTbl>
    <a:band1H>
      <a:tcTxStyle b="off" i="off"/>
      <a:tcStyle>
        <a:fill>
          <a:solidFill>
            <a:srgbClr val="CFD7E7"/>
          </a:solidFill>
        </a:fill>
      </a:tcStyle>
    </a:band1H>
    <a:band2H>
      <a:tcTxStyle b="off" i="off"/>
    </a:band2H>
    <a:band1V>
      <a:tcTxStyle b="off" i="off"/>
      <a:tcStyle>
        <a:fill>
          <a:solidFill>
            <a:srgbClr val="CFD7E7"/>
          </a:solidFill>
        </a:fill>
      </a:tcStyle>
    </a:band1V>
    <a:band2V>
      <a:tcTxStyle b="off" i="off"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 b="off" i="off"/>
    </a:seCell>
    <a:swCell>
      <a:tcTxStyle b="off" i="off"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</a:neCell>
    <a:nwCell>
      <a:tcTxStyle b="off" i="off"/>
    </a:nwCell>
  </a:tblStyle>
  <a:tblStyle styleId="{09DCC5C6-DF96-4398-AA44-EE22B238EEDB}" styleName="Table_1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slide" Target="slides/slide29.xml"/><Relationship Id="rId12" Type="http://schemas.openxmlformats.org/officeDocument/2006/relationships/slide" Target="slides/slide6.xml"/><Relationship Id="rId34" Type="http://schemas.openxmlformats.org/officeDocument/2006/relationships/slide" Target="slides/slide28.xml"/><Relationship Id="rId15" Type="http://schemas.openxmlformats.org/officeDocument/2006/relationships/slide" Target="slides/slide9.xml"/><Relationship Id="rId37" Type="http://schemas.openxmlformats.org/officeDocument/2006/relationships/slide" Target="slides/slide31.xml"/><Relationship Id="rId14" Type="http://schemas.openxmlformats.org/officeDocument/2006/relationships/slide" Target="slides/slide8.xml"/><Relationship Id="rId36" Type="http://schemas.openxmlformats.org/officeDocument/2006/relationships/slide" Target="slides/slide30.xml"/><Relationship Id="rId17" Type="http://schemas.openxmlformats.org/officeDocument/2006/relationships/slide" Target="slides/slide11.xml"/><Relationship Id="rId39" Type="http://schemas.openxmlformats.org/officeDocument/2006/relationships/slide" Target="slides/slide33.xml"/><Relationship Id="rId16" Type="http://schemas.openxmlformats.org/officeDocument/2006/relationships/slide" Target="slides/slide10.xml"/><Relationship Id="rId38" Type="http://schemas.openxmlformats.org/officeDocument/2006/relationships/slide" Target="slides/slide32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8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8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012825" y="723900"/>
            <a:ext cx="4832350" cy="36242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589463"/>
            <a:ext cx="5486400" cy="4348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9177338"/>
            <a:ext cx="2971800" cy="482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9177338"/>
            <a:ext cx="2971800" cy="482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:notes"/>
          <p:cNvSpPr txBox="1"/>
          <p:nvPr>
            <p:ph idx="1" type="body"/>
          </p:nvPr>
        </p:nvSpPr>
        <p:spPr>
          <a:xfrm>
            <a:off x="685800" y="4589200"/>
            <a:ext cx="5486400" cy="4347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:notes"/>
          <p:cNvSpPr/>
          <p:nvPr>
            <p:ph idx="2" type="sldImg"/>
          </p:nvPr>
        </p:nvSpPr>
        <p:spPr>
          <a:xfrm>
            <a:off x="1012825" y="723900"/>
            <a:ext cx="4832350" cy="36242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:notes"/>
          <p:cNvSpPr txBox="1"/>
          <p:nvPr>
            <p:ph idx="1" type="body"/>
          </p:nvPr>
        </p:nvSpPr>
        <p:spPr>
          <a:xfrm>
            <a:off x="685800" y="4589463"/>
            <a:ext cx="5486400" cy="4348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3" name="Google Shape;103;p2:notes"/>
          <p:cNvSpPr/>
          <p:nvPr>
            <p:ph idx="2" type="sldImg"/>
          </p:nvPr>
        </p:nvSpPr>
        <p:spPr>
          <a:xfrm>
            <a:off x="1012825" y="723900"/>
            <a:ext cx="4832350" cy="36242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:notes"/>
          <p:cNvSpPr txBox="1"/>
          <p:nvPr>
            <p:ph idx="1" type="body"/>
          </p:nvPr>
        </p:nvSpPr>
        <p:spPr>
          <a:xfrm>
            <a:off x="685800" y="4589463"/>
            <a:ext cx="5486400" cy="4348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9" name="Google Shape;119;p3:notes"/>
          <p:cNvSpPr/>
          <p:nvPr>
            <p:ph idx="2" type="sldImg"/>
          </p:nvPr>
        </p:nvSpPr>
        <p:spPr>
          <a:xfrm>
            <a:off x="1012825" y="723900"/>
            <a:ext cx="4832350" cy="36242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4:notes"/>
          <p:cNvSpPr txBox="1"/>
          <p:nvPr>
            <p:ph idx="1" type="body"/>
          </p:nvPr>
        </p:nvSpPr>
        <p:spPr>
          <a:xfrm>
            <a:off x="685800" y="4589463"/>
            <a:ext cx="5486400" cy="4348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5" name="Google Shape;135;p4:notes"/>
          <p:cNvSpPr/>
          <p:nvPr>
            <p:ph idx="2" type="sldImg"/>
          </p:nvPr>
        </p:nvSpPr>
        <p:spPr>
          <a:xfrm>
            <a:off x="1012825" y="723900"/>
            <a:ext cx="4832350" cy="36242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5:notes"/>
          <p:cNvSpPr txBox="1"/>
          <p:nvPr>
            <p:ph idx="1" type="body"/>
          </p:nvPr>
        </p:nvSpPr>
        <p:spPr>
          <a:xfrm>
            <a:off x="685800" y="4589463"/>
            <a:ext cx="5486400" cy="4348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1" name="Google Shape;141;p5:notes"/>
          <p:cNvSpPr/>
          <p:nvPr>
            <p:ph idx="2" type="sldImg"/>
          </p:nvPr>
        </p:nvSpPr>
        <p:spPr>
          <a:xfrm>
            <a:off x="1012825" y="723900"/>
            <a:ext cx="4832350" cy="36242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6:notes"/>
          <p:cNvSpPr txBox="1"/>
          <p:nvPr>
            <p:ph idx="1" type="body"/>
          </p:nvPr>
        </p:nvSpPr>
        <p:spPr>
          <a:xfrm>
            <a:off x="685800" y="4589463"/>
            <a:ext cx="5486400" cy="4348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1" name="Google Shape;151;p6:notes"/>
          <p:cNvSpPr/>
          <p:nvPr>
            <p:ph idx="2" type="sldImg"/>
          </p:nvPr>
        </p:nvSpPr>
        <p:spPr>
          <a:xfrm>
            <a:off x="1012825" y="723900"/>
            <a:ext cx="4832350" cy="36242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7:notes"/>
          <p:cNvSpPr txBox="1"/>
          <p:nvPr>
            <p:ph idx="1" type="body"/>
          </p:nvPr>
        </p:nvSpPr>
        <p:spPr>
          <a:xfrm>
            <a:off x="685800" y="4589463"/>
            <a:ext cx="5486400" cy="4348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9" name="Google Shape;169;p7:notes"/>
          <p:cNvSpPr/>
          <p:nvPr>
            <p:ph idx="2" type="sldImg"/>
          </p:nvPr>
        </p:nvSpPr>
        <p:spPr>
          <a:xfrm>
            <a:off x="1012825" y="723900"/>
            <a:ext cx="4832350" cy="36242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8:notes"/>
          <p:cNvSpPr/>
          <p:nvPr>
            <p:ph idx="2" type="sldImg"/>
          </p:nvPr>
        </p:nvSpPr>
        <p:spPr>
          <a:xfrm>
            <a:off x="1012825" y="723900"/>
            <a:ext cx="4832350" cy="36242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7" name="Google Shape;177;p8:notes"/>
          <p:cNvSpPr txBox="1"/>
          <p:nvPr>
            <p:ph idx="1" type="body"/>
          </p:nvPr>
        </p:nvSpPr>
        <p:spPr>
          <a:xfrm>
            <a:off x="685800" y="4589463"/>
            <a:ext cx="5486400" cy="4348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The project of the SHE factory includes three principal components: i) high current accelerator, ii) new experimental hall and iii) a number of the next generation facilities.</a:t>
            </a:r>
            <a:endParaRPr/>
          </a:p>
        </p:txBody>
      </p:sp>
      <p:sp>
        <p:nvSpPr>
          <p:cNvPr id="178" name="Google Shape;178;p8:notes"/>
          <p:cNvSpPr txBox="1"/>
          <p:nvPr>
            <p:ph idx="12" type="sldNum"/>
          </p:nvPr>
        </p:nvSpPr>
        <p:spPr>
          <a:xfrm>
            <a:off x="3884613" y="9177338"/>
            <a:ext cx="2971800" cy="482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9:notes"/>
          <p:cNvSpPr/>
          <p:nvPr>
            <p:ph idx="2" type="sldImg"/>
          </p:nvPr>
        </p:nvSpPr>
        <p:spPr>
          <a:xfrm>
            <a:off x="1012825" y="723900"/>
            <a:ext cx="4832400" cy="3624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1" name="Google Shape;191;p9:notes"/>
          <p:cNvSpPr txBox="1"/>
          <p:nvPr>
            <p:ph idx="1" type="body"/>
          </p:nvPr>
        </p:nvSpPr>
        <p:spPr>
          <a:xfrm>
            <a:off x="685800" y="4589463"/>
            <a:ext cx="5486400" cy="43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2" name="Google Shape;192;p9:notes"/>
          <p:cNvSpPr txBox="1"/>
          <p:nvPr>
            <p:ph idx="12" type="sldNum"/>
          </p:nvPr>
        </p:nvSpPr>
        <p:spPr>
          <a:xfrm>
            <a:off x="3884613" y="9177338"/>
            <a:ext cx="29718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0:notes"/>
          <p:cNvSpPr txBox="1"/>
          <p:nvPr>
            <p:ph idx="1" type="body"/>
          </p:nvPr>
        </p:nvSpPr>
        <p:spPr>
          <a:xfrm>
            <a:off x="685800" y="4589463"/>
            <a:ext cx="5486400" cy="4348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8" name="Google Shape;198;p10:notes"/>
          <p:cNvSpPr/>
          <p:nvPr>
            <p:ph idx="2" type="sldImg"/>
          </p:nvPr>
        </p:nvSpPr>
        <p:spPr>
          <a:xfrm>
            <a:off x="1012825" y="723900"/>
            <a:ext cx="4832350" cy="36242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1:notes"/>
          <p:cNvSpPr txBox="1"/>
          <p:nvPr>
            <p:ph idx="1" type="body"/>
          </p:nvPr>
        </p:nvSpPr>
        <p:spPr>
          <a:xfrm>
            <a:off x="685800" y="4589463"/>
            <a:ext cx="5486400" cy="4348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8" name="Google Shape;208;p11:notes"/>
          <p:cNvSpPr/>
          <p:nvPr>
            <p:ph idx="2" type="sldImg"/>
          </p:nvPr>
        </p:nvSpPr>
        <p:spPr>
          <a:xfrm>
            <a:off x="1012825" y="723900"/>
            <a:ext cx="4832350" cy="36242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2:notes"/>
          <p:cNvSpPr txBox="1"/>
          <p:nvPr>
            <p:ph idx="1" type="body"/>
          </p:nvPr>
        </p:nvSpPr>
        <p:spPr>
          <a:xfrm>
            <a:off x="685800" y="4589463"/>
            <a:ext cx="5486400" cy="434816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12:notes"/>
          <p:cNvSpPr/>
          <p:nvPr>
            <p:ph idx="2" type="sldImg"/>
          </p:nvPr>
        </p:nvSpPr>
        <p:spPr>
          <a:xfrm>
            <a:off x="1012825" y="723900"/>
            <a:ext cx="4832350" cy="36242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3:notes"/>
          <p:cNvSpPr txBox="1"/>
          <p:nvPr>
            <p:ph idx="1" type="body"/>
          </p:nvPr>
        </p:nvSpPr>
        <p:spPr>
          <a:xfrm>
            <a:off x="685800" y="4589463"/>
            <a:ext cx="5486400" cy="4348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5" name="Google Shape;225;p13:notes"/>
          <p:cNvSpPr/>
          <p:nvPr>
            <p:ph idx="2" type="sldImg"/>
          </p:nvPr>
        </p:nvSpPr>
        <p:spPr>
          <a:xfrm>
            <a:off x="1012825" y="723900"/>
            <a:ext cx="4832350" cy="36242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4:notes"/>
          <p:cNvSpPr txBox="1"/>
          <p:nvPr>
            <p:ph idx="1" type="body"/>
          </p:nvPr>
        </p:nvSpPr>
        <p:spPr>
          <a:xfrm>
            <a:off x="685800" y="4589463"/>
            <a:ext cx="5486400" cy="4348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5" name="Google Shape;235;p14:notes"/>
          <p:cNvSpPr/>
          <p:nvPr>
            <p:ph idx="2" type="sldImg"/>
          </p:nvPr>
        </p:nvSpPr>
        <p:spPr>
          <a:xfrm>
            <a:off x="1012825" y="723900"/>
            <a:ext cx="4832350" cy="36242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5:notes"/>
          <p:cNvSpPr txBox="1"/>
          <p:nvPr>
            <p:ph idx="1" type="body"/>
          </p:nvPr>
        </p:nvSpPr>
        <p:spPr>
          <a:xfrm>
            <a:off x="685800" y="4589463"/>
            <a:ext cx="5486400" cy="4348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3" name="Google Shape;243;p15:notes"/>
          <p:cNvSpPr/>
          <p:nvPr>
            <p:ph idx="2" type="sldImg"/>
          </p:nvPr>
        </p:nvSpPr>
        <p:spPr>
          <a:xfrm>
            <a:off x="1012825" y="723900"/>
            <a:ext cx="4832350" cy="36242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6:notes"/>
          <p:cNvSpPr txBox="1"/>
          <p:nvPr>
            <p:ph idx="1" type="body"/>
          </p:nvPr>
        </p:nvSpPr>
        <p:spPr>
          <a:xfrm>
            <a:off x="685800" y="4589463"/>
            <a:ext cx="5486400" cy="4348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0" name="Google Shape;250;p16:notes"/>
          <p:cNvSpPr/>
          <p:nvPr>
            <p:ph idx="2" type="sldImg"/>
          </p:nvPr>
        </p:nvSpPr>
        <p:spPr>
          <a:xfrm>
            <a:off x="1012825" y="723900"/>
            <a:ext cx="4832350" cy="36242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7:notes"/>
          <p:cNvSpPr txBox="1"/>
          <p:nvPr>
            <p:ph idx="1" type="body"/>
          </p:nvPr>
        </p:nvSpPr>
        <p:spPr>
          <a:xfrm>
            <a:off x="685800" y="4589463"/>
            <a:ext cx="5486400" cy="4348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6" name="Google Shape;256;p17:notes"/>
          <p:cNvSpPr/>
          <p:nvPr>
            <p:ph idx="2" type="sldImg"/>
          </p:nvPr>
        </p:nvSpPr>
        <p:spPr>
          <a:xfrm>
            <a:off x="1012825" y="723900"/>
            <a:ext cx="4832350" cy="36242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8:notes"/>
          <p:cNvSpPr txBox="1"/>
          <p:nvPr>
            <p:ph idx="1" type="body"/>
          </p:nvPr>
        </p:nvSpPr>
        <p:spPr>
          <a:xfrm>
            <a:off x="685800" y="4589463"/>
            <a:ext cx="5486400" cy="43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2" name="Google Shape;262;p18:notes"/>
          <p:cNvSpPr/>
          <p:nvPr>
            <p:ph idx="2" type="sldImg"/>
          </p:nvPr>
        </p:nvSpPr>
        <p:spPr>
          <a:xfrm>
            <a:off x="1012825" y="723900"/>
            <a:ext cx="4832350" cy="36242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9:notes"/>
          <p:cNvSpPr txBox="1"/>
          <p:nvPr>
            <p:ph idx="1" type="body"/>
          </p:nvPr>
        </p:nvSpPr>
        <p:spPr>
          <a:xfrm>
            <a:off x="685800" y="4589463"/>
            <a:ext cx="5486400" cy="43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8" name="Google Shape;268;p19:notes"/>
          <p:cNvSpPr/>
          <p:nvPr>
            <p:ph idx="2" type="sldImg"/>
          </p:nvPr>
        </p:nvSpPr>
        <p:spPr>
          <a:xfrm>
            <a:off x="1012825" y="723900"/>
            <a:ext cx="4832350" cy="36242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0:notes"/>
          <p:cNvSpPr txBox="1"/>
          <p:nvPr>
            <p:ph idx="1" type="body"/>
          </p:nvPr>
        </p:nvSpPr>
        <p:spPr>
          <a:xfrm>
            <a:off x="685800" y="4589463"/>
            <a:ext cx="5486400" cy="4348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4" name="Google Shape;274;p20:notes"/>
          <p:cNvSpPr/>
          <p:nvPr>
            <p:ph idx="2" type="sldImg"/>
          </p:nvPr>
        </p:nvSpPr>
        <p:spPr>
          <a:xfrm>
            <a:off x="1012825" y="723900"/>
            <a:ext cx="4832350" cy="36242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21:notes"/>
          <p:cNvSpPr txBox="1"/>
          <p:nvPr>
            <p:ph idx="1" type="body"/>
          </p:nvPr>
        </p:nvSpPr>
        <p:spPr>
          <a:xfrm>
            <a:off x="685800" y="4589463"/>
            <a:ext cx="5486400" cy="43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1" name="Google Shape;281;p21:notes"/>
          <p:cNvSpPr/>
          <p:nvPr>
            <p:ph idx="2" type="sldImg"/>
          </p:nvPr>
        </p:nvSpPr>
        <p:spPr>
          <a:xfrm>
            <a:off x="1012825" y="723900"/>
            <a:ext cx="4832400" cy="3624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22:notes"/>
          <p:cNvSpPr txBox="1"/>
          <p:nvPr>
            <p:ph idx="1" type="body"/>
          </p:nvPr>
        </p:nvSpPr>
        <p:spPr>
          <a:xfrm>
            <a:off x="685800" y="4589463"/>
            <a:ext cx="5486400" cy="43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6" name="Google Shape;286;p22:notes"/>
          <p:cNvSpPr/>
          <p:nvPr>
            <p:ph idx="2" type="sldImg"/>
          </p:nvPr>
        </p:nvSpPr>
        <p:spPr>
          <a:xfrm>
            <a:off x="1012825" y="723900"/>
            <a:ext cx="4832400" cy="3624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23:notes"/>
          <p:cNvSpPr txBox="1"/>
          <p:nvPr>
            <p:ph idx="1" type="body"/>
          </p:nvPr>
        </p:nvSpPr>
        <p:spPr>
          <a:xfrm>
            <a:off x="685800" y="4589463"/>
            <a:ext cx="5486400" cy="43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1" name="Google Shape;291;p23:notes"/>
          <p:cNvSpPr/>
          <p:nvPr>
            <p:ph idx="2" type="sldImg"/>
          </p:nvPr>
        </p:nvSpPr>
        <p:spPr>
          <a:xfrm>
            <a:off x="1012825" y="723900"/>
            <a:ext cx="4832400" cy="3624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4:notes"/>
          <p:cNvSpPr txBox="1"/>
          <p:nvPr>
            <p:ph idx="1" type="body"/>
          </p:nvPr>
        </p:nvSpPr>
        <p:spPr>
          <a:xfrm>
            <a:off x="685800" y="4589463"/>
            <a:ext cx="5486400" cy="43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6" name="Google Shape;296;p24:notes"/>
          <p:cNvSpPr/>
          <p:nvPr>
            <p:ph idx="2" type="sldImg"/>
          </p:nvPr>
        </p:nvSpPr>
        <p:spPr>
          <a:xfrm>
            <a:off x="1012825" y="723900"/>
            <a:ext cx="4832400" cy="3624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25:notes"/>
          <p:cNvSpPr txBox="1"/>
          <p:nvPr>
            <p:ph idx="1" type="body"/>
          </p:nvPr>
        </p:nvSpPr>
        <p:spPr>
          <a:xfrm>
            <a:off x="685800" y="4589463"/>
            <a:ext cx="5486400" cy="43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1" name="Google Shape;301;p25:notes"/>
          <p:cNvSpPr/>
          <p:nvPr>
            <p:ph idx="2" type="sldImg"/>
          </p:nvPr>
        </p:nvSpPr>
        <p:spPr>
          <a:xfrm>
            <a:off x="1012825" y="723900"/>
            <a:ext cx="4832400" cy="3624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26:notes"/>
          <p:cNvSpPr txBox="1"/>
          <p:nvPr>
            <p:ph idx="1" type="body"/>
          </p:nvPr>
        </p:nvSpPr>
        <p:spPr>
          <a:xfrm>
            <a:off x="685800" y="4589463"/>
            <a:ext cx="5486400" cy="4348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6" name="Google Shape;306;p26:notes"/>
          <p:cNvSpPr/>
          <p:nvPr>
            <p:ph idx="2" type="sldImg"/>
          </p:nvPr>
        </p:nvSpPr>
        <p:spPr>
          <a:xfrm>
            <a:off x="1012825" y="723900"/>
            <a:ext cx="4832350" cy="36242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27:notes"/>
          <p:cNvSpPr txBox="1"/>
          <p:nvPr>
            <p:ph idx="1" type="body"/>
          </p:nvPr>
        </p:nvSpPr>
        <p:spPr>
          <a:xfrm>
            <a:off x="685800" y="4589463"/>
            <a:ext cx="5486400" cy="4348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2" name="Google Shape;312;p27:notes"/>
          <p:cNvSpPr/>
          <p:nvPr>
            <p:ph idx="2" type="sldImg"/>
          </p:nvPr>
        </p:nvSpPr>
        <p:spPr>
          <a:xfrm>
            <a:off x="1012825" y="723900"/>
            <a:ext cx="4832350" cy="36242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28:notes"/>
          <p:cNvSpPr txBox="1"/>
          <p:nvPr>
            <p:ph idx="1" type="body"/>
          </p:nvPr>
        </p:nvSpPr>
        <p:spPr>
          <a:xfrm>
            <a:off x="685800" y="4589463"/>
            <a:ext cx="5486400" cy="4348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9" name="Google Shape;319;p28:notes"/>
          <p:cNvSpPr/>
          <p:nvPr>
            <p:ph idx="2" type="sldImg"/>
          </p:nvPr>
        </p:nvSpPr>
        <p:spPr>
          <a:xfrm>
            <a:off x="1012825" y="723900"/>
            <a:ext cx="4832350" cy="36242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29:notes"/>
          <p:cNvSpPr txBox="1"/>
          <p:nvPr>
            <p:ph idx="1" type="body"/>
          </p:nvPr>
        </p:nvSpPr>
        <p:spPr>
          <a:xfrm>
            <a:off x="685800" y="4589463"/>
            <a:ext cx="5486400" cy="4348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6" name="Google Shape;326;p29:notes"/>
          <p:cNvSpPr/>
          <p:nvPr>
            <p:ph idx="2" type="sldImg"/>
          </p:nvPr>
        </p:nvSpPr>
        <p:spPr>
          <a:xfrm>
            <a:off x="1012825" y="723900"/>
            <a:ext cx="4832350" cy="36242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30:notes"/>
          <p:cNvSpPr txBox="1"/>
          <p:nvPr>
            <p:ph idx="1" type="body"/>
          </p:nvPr>
        </p:nvSpPr>
        <p:spPr>
          <a:xfrm>
            <a:off x="685800" y="4589463"/>
            <a:ext cx="5486400" cy="4348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36" name="Google Shape;336;p30:notes"/>
          <p:cNvSpPr/>
          <p:nvPr>
            <p:ph idx="2" type="sldImg"/>
          </p:nvPr>
        </p:nvSpPr>
        <p:spPr>
          <a:xfrm>
            <a:off x="1012825" y="723900"/>
            <a:ext cx="4832350" cy="36242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31:notes"/>
          <p:cNvSpPr txBox="1"/>
          <p:nvPr>
            <p:ph idx="1" type="body"/>
          </p:nvPr>
        </p:nvSpPr>
        <p:spPr>
          <a:xfrm>
            <a:off x="685800" y="4589463"/>
            <a:ext cx="5486400" cy="4348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46" name="Google Shape;346;p31:notes"/>
          <p:cNvSpPr/>
          <p:nvPr>
            <p:ph idx="2" type="sldImg"/>
          </p:nvPr>
        </p:nvSpPr>
        <p:spPr>
          <a:xfrm>
            <a:off x="1012825" y="723900"/>
            <a:ext cx="4832350" cy="36242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32:notes"/>
          <p:cNvSpPr txBox="1"/>
          <p:nvPr>
            <p:ph idx="1" type="body"/>
          </p:nvPr>
        </p:nvSpPr>
        <p:spPr>
          <a:xfrm>
            <a:off x="685800" y="4589463"/>
            <a:ext cx="5486400" cy="4348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54" name="Google Shape;354;p32:notes"/>
          <p:cNvSpPr/>
          <p:nvPr>
            <p:ph idx="2" type="sldImg"/>
          </p:nvPr>
        </p:nvSpPr>
        <p:spPr>
          <a:xfrm>
            <a:off x="1012825" y="723900"/>
            <a:ext cx="4832350" cy="36242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33:notes"/>
          <p:cNvSpPr txBox="1"/>
          <p:nvPr>
            <p:ph idx="1" type="body"/>
          </p:nvPr>
        </p:nvSpPr>
        <p:spPr>
          <a:xfrm>
            <a:off x="685800" y="4589463"/>
            <a:ext cx="5486400" cy="4348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62" name="Google Shape;362;p33:notes"/>
          <p:cNvSpPr/>
          <p:nvPr>
            <p:ph idx="2" type="sldImg"/>
          </p:nvPr>
        </p:nvSpPr>
        <p:spPr>
          <a:xfrm>
            <a:off x="1012825" y="723900"/>
            <a:ext cx="4832350" cy="36242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Титульный слайд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Заголовок и объект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Заголовок и четыре объекта" type="fourObj">
  <p:cSld name="FOUR_OBJECT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457200" y="1600200"/>
            <a:ext cx="4038600" cy="21859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2" type="body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3" type="body"/>
          </p:nvPr>
        </p:nvSpPr>
        <p:spPr>
          <a:xfrm>
            <a:off x="457200" y="3938588"/>
            <a:ext cx="4038600" cy="21875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4" type="body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Заголовок раздела" type="secHead">
  <p:cSld name="SECTION_HEADER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9" name="Google Shape;39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Два объекта" type="twoObj">
  <p:cSld name="TWO_OBJECTS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5" name="Google Shape;45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6" name="Google Shape;46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Сравнение" type="twoTxTwoObj">
  <p:cSld name="TWO_OBJECTS_WITH_TEXT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2" name="Google Shape;52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3" name="Google Shape;53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4" name="Google Shape;54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5" name="Google Shape;55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Только заголовок" type="titleOnly">
  <p:cSld name="TITLE_ONLY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Пустой слайд" type="blank">
  <p:cSld name="BLANK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Объект с подписью" type="objTx">
  <p:cSld name="OBJECT_WITH_CAPTION_TEX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70" name="Google Shape;70;p1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71" name="Google Shape;71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Рисунок с подписью" type="picTx">
  <p:cSld name="PICTURE_WITH_CAPTION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78" name="Google Shape;78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Заголовок и вертикальный текст" type="vertTx">
  <p:cSld name="VERTICAL_TEX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4" name="Google Shape;84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Вертикальный заголовок и текст" type="vertTitleAndTx">
  <p:cSld name="VERTICAL_TITLE_AND_VERTICAL_TEXT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3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0" name="Google Shape;90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1.png"/><Relationship Id="rId6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image" Target="../media/image1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Relationship Id="rId4" Type="http://schemas.openxmlformats.org/officeDocument/2006/relationships/image" Target="../media/image6.png"/><Relationship Id="rId5" Type="http://schemas.openxmlformats.org/officeDocument/2006/relationships/image" Target="../media/image43.png"/><Relationship Id="rId6" Type="http://schemas.openxmlformats.org/officeDocument/2006/relationships/image" Target="../media/image12.png"/><Relationship Id="rId7" Type="http://schemas.openxmlformats.org/officeDocument/2006/relationships/image" Target="../media/image3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8.jpg"/><Relationship Id="rId4" Type="http://schemas.openxmlformats.org/officeDocument/2006/relationships/image" Target="../media/image13.png"/><Relationship Id="rId5" Type="http://schemas.openxmlformats.org/officeDocument/2006/relationships/image" Target="../media/image9.jpg"/><Relationship Id="rId6" Type="http://schemas.openxmlformats.org/officeDocument/2006/relationships/image" Target="../media/image17.jpg"/><Relationship Id="rId7" Type="http://schemas.openxmlformats.org/officeDocument/2006/relationships/image" Target="../media/image31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0.png"/><Relationship Id="rId4" Type="http://schemas.openxmlformats.org/officeDocument/2006/relationships/image" Target="../media/image32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5.png"/><Relationship Id="rId4" Type="http://schemas.openxmlformats.org/officeDocument/2006/relationships/image" Target="../media/image38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9.png"/><Relationship Id="rId4" Type="http://schemas.openxmlformats.org/officeDocument/2006/relationships/image" Target="../media/image2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9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1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8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7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9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6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4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5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42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7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0.png"/><Relationship Id="rId4" Type="http://schemas.openxmlformats.org/officeDocument/2006/relationships/image" Target="../media/image33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0.png"/><Relationship Id="rId4" Type="http://schemas.openxmlformats.org/officeDocument/2006/relationships/image" Target="../media/image34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6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8.jp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 txBox="1"/>
          <p:nvPr>
            <p:ph type="ctrTitle"/>
          </p:nvPr>
        </p:nvSpPr>
        <p:spPr>
          <a:xfrm>
            <a:off x="321438" y="0"/>
            <a:ext cx="8501122" cy="22316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400"/>
              <a:buFont typeface="Arial"/>
              <a:buNone/>
            </a:pPr>
            <a:r>
              <a:rPr b="1" lang="en-US" sz="2400">
                <a:solidFill>
                  <a:srgbClr val="C00000"/>
                </a:solidFill>
              </a:rPr>
              <a:t>РАЗРАБОТКА ВРЕМЯПРОЛЁТНОЙ СИСТЕМЫ АВТОМАТИЧЕСКОГО ИЗМЕРЕНИЯ ЭНЕРГИИ ЧАСТИЦ ПУЧКА ДЛЯ СЕПАРАТОРА DGFRS-2 C ИСПОЛЬЗОВАНИЕМ NI LabVIEW</a:t>
            </a:r>
            <a:endParaRPr b="1" i="0" sz="2400" u="none" cap="none" strike="noStrike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8" name="Google Shape;98;p14"/>
          <p:cNvSpPr txBox="1"/>
          <p:nvPr>
            <p:ph idx="1" type="subTitle"/>
          </p:nvPr>
        </p:nvSpPr>
        <p:spPr>
          <a:xfrm>
            <a:off x="3754142" y="6021925"/>
            <a:ext cx="51297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Выполнила студентка 209 группы</a:t>
            </a:r>
            <a:endParaRPr sz="1400"/>
          </a:p>
          <a:p>
            <a:pPr indent="0" lvl="0" marL="0" marR="0" rtl="0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Баринова София</a:t>
            </a:r>
            <a:endParaRPr sz="1400"/>
          </a:p>
          <a:p>
            <a:pPr indent="0" lvl="0" marL="0" marR="0" rtl="0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t/>
            </a:r>
            <a:endParaRPr/>
          </a:p>
        </p:txBody>
      </p:sp>
      <p:pic>
        <p:nvPicPr>
          <p:cNvPr id="99" name="Google Shape;99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99062" y="1949296"/>
            <a:ext cx="3945876" cy="2959408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4"/>
          <p:cNvSpPr txBox="1"/>
          <p:nvPr/>
        </p:nvSpPr>
        <p:spPr>
          <a:xfrm>
            <a:off x="128027" y="5413250"/>
            <a:ext cx="67584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Научный руководитель – д. ф.-м. н., профессор,</a:t>
            </a:r>
            <a:r>
              <a:rPr lang="en-US" sz="1800"/>
              <a:t> </a:t>
            </a: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Скачков Н. Б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Консультант – д. ф.-м. н., Утенков В. К.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z1.bmp" id="105" name="Google Shape;105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29820" y="842400"/>
            <a:ext cx="7557683" cy="5001614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5"/>
          <p:cNvSpPr txBox="1"/>
          <p:nvPr>
            <p:ph type="title"/>
          </p:nvPr>
        </p:nvSpPr>
        <p:spPr>
          <a:xfrm>
            <a:off x="2643174" y="71414"/>
            <a:ext cx="3929090" cy="50006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200"/>
              <a:buFont typeface="Arial"/>
              <a:buNone/>
            </a:pPr>
            <a:r>
              <a:rPr b="1" lang="en-US" sz="2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Область сверхтяжёлых ядер</a:t>
            </a:r>
            <a:endParaRPr b="1" sz="1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5"/>
          <p:cNvSpPr/>
          <p:nvPr/>
        </p:nvSpPr>
        <p:spPr>
          <a:xfrm rot="2938540">
            <a:off x="3313141" y="108277"/>
            <a:ext cx="1618903" cy="6679860"/>
          </a:xfrm>
          <a:prstGeom prst="ellipse">
            <a:avLst/>
          </a:prstGeom>
          <a:solidFill>
            <a:schemeClr val="dk1">
              <a:alpha val="0"/>
            </a:schemeClr>
          </a:solidFill>
          <a:ln cap="flat" cmpd="sng" w="2540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5"/>
          <p:cNvSpPr txBox="1"/>
          <p:nvPr/>
        </p:nvSpPr>
        <p:spPr>
          <a:xfrm>
            <a:off x="6500826" y="928670"/>
            <a:ext cx="1120756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baseline="30000" i="0" lang="en-US" sz="16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50</a:t>
            </a:r>
            <a:r>
              <a:rPr b="1" i="0" lang="en-US" sz="14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Ti, </a:t>
            </a:r>
            <a:r>
              <a:rPr b="1" baseline="30000" i="0" lang="en-US" sz="16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54</a:t>
            </a:r>
            <a:r>
              <a:rPr b="1" i="0" lang="en-US" sz="14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Cr…</a:t>
            </a:r>
            <a:endParaRPr b="1" i="0" sz="1400" u="none" cap="none" strike="noStrik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5"/>
          <p:cNvSpPr txBox="1"/>
          <p:nvPr/>
        </p:nvSpPr>
        <p:spPr>
          <a:xfrm>
            <a:off x="6669096" y="2071678"/>
            <a:ext cx="1117614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b="1" i="1" lang="en-US" sz="14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r>
              <a:rPr b="1" i="0" lang="en-US" sz="14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 channel</a:t>
            </a:r>
            <a:endParaRPr b="1" i="0" sz="1400" u="none" cap="none" strike="noStrik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5"/>
          <p:cNvSpPr txBox="1"/>
          <p:nvPr/>
        </p:nvSpPr>
        <p:spPr>
          <a:xfrm>
            <a:off x="2774343" y="1835339"/>
            <a:ext cx="136902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Light-</a:t>
            </a:r>
            <a:r>
              <a:rPr b="1" i="1" lang="en-US" sz="14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b="1" i="0" lang="en-US" sz="14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 nuclei</a:t>
            </a:r>
            <a:endParaRPr b="1" i="0" sz="1400" u="none" cap="none" strike="noStrik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1" name="Google Shape;111;p15"/>
          <p:cNvGrpSpPr/>
          <p:nvPr/>
        </p:nvGrpSpPr>
        <p:grpSpPr>
          <a:xfrm>
            <a:off x="1564317" y="447654"/>
            <a:ext cx="5436575" cy="1949968"/>
            <a:chOff x="1564317" y="447654"/>
            <a:chExt cx="5436575" cy="1949968"/>
          </a:xfrm>
        </p:grpSpPr>
        <p:grpSp>
          <p:nvGrpSpPr>
            <p:cNvPr id="112" name="Google Shape;112;p15"/>
            <p:cNvGrpSpPr/>
            <p:nvPr/>
          </p:nvGrpSpPr>
          <p:grpSpPr>
            <a:xfrm>
              <a:off x="4112126" y="1059456"/>
              <a:ext cx="2888766" cy="1338166"/>
              <a:chOff x="4112126" y="1059456"/>
              <a:chExt cx="2888766" cy="1338166"/>
            </a:xfrm>
          </p:grpSpPr>
          <p:sp>
            <p:nvSpPr>
              <p:cNvPr id="113" name="Google Shape;113;p15"/>
              <p:cNvSpPr/>
              <p:nvPr/>
            </p:nvSpPr>
            <p:spPr>
              <a:xfrm>
                <a:off x="6500826" y="1714488"/>
                <a:ext cx="500066" cy="285752"/>
              </a:xfrm>
              <a:prstGeom prst="rightArrow">
                <a:avLst>
                  <a:gd fmla="val 50000" name="adj1"/>
                  <a:gd fmla="val 50000" name="adj2"/>
                </a:avLst>
              </a:prstGeom>
              <a:gradFill>
                <a:gsLst>
                  <a:gs pos="0">
                    <a:srgbClr val="000082"/>
                  </a:gs>
                  <a:gs pos="30000">
                    <a:srgbClr val="66008F"/>
                  </a:gs>
                  <a:gs pos="64999">
                    <a:srgbClr val="BA0066"/>
                  </a:gs>
                  <a:gs pos="89999">
                    <a:srgbClr val="FF0000"/>
                  </a:gs>
                  <a:gs pos="100000">
                    <a:srgbClr val="FF8200"/>
                  </a:gs>
                </a:gsLst>
                <a:lin ang="10800000" scaled="0"/>
              </a:gradFill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" name="Google Shape;114;p15"/>
              <p:cNvSpPr/>
              <p:nvPr/>
            </p:nvSpPr>
            <p:spPr>
              <a:xfrm rot="10800000">
                <a:off x="4112126" y="2111870"/>
                <a:ext cx="500066" cy="285752"/>
              </a:xfrm>
              <a:prstGeom prst="rightArrow">
                <a:avLst>
                  <a:gd fmla="val 50000" name="adj1"/>
                  <a:gd fmla="val 50000" name="adj2"/>
                </a:avLst>
              </a:prstGeom>
              <a:gradFill>
                <a:gsLst>
                  <a:gs pos="0">
                    <a:srgbClr val="000082"/>
                  </a:gs>
                  <a:gs pos="30000">
                    <a:srgbClr val="66008F"/>
                  </a:gs>
                  <a:gs pos="64999">
                    <a:srgbClr val="BA0066"/>
                  </a:gs>
                  <a:gs pos="89999">
                    <a:srgbClr val="FF0000"/>
                  </a:gs>
                  <a:gs pos="100000">
                    <a:srgbClr val="FF8200"/>
                  </a:gs>
                </a:gsLst>
                <a:lin ang="10800000" scaled="0"/>
              </a:gradFill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" name="Google Shape;115;p15"/>
              <p:cNvSpPr/>
              <p:nvPr/>
            </p:nvSpPr>
            <p:spPr>
              <a:xfrm rot="-1981934">
                <a:off x="6215074" y="1172658"/>
                <a:ext cx="500066" cy="285752"/>
              </a:xfrm>
              <a:prstGeom prst="rightArrow">
                <a:avLst>
                  <a:gd fmla="val 50000" name="adj1"/>
                  <a:gd fmla="val 50000" name="adj2"/>
                </a:avLst>
              </a:prstGeom>
              <a:gradFill>
                <a:gsLst>
                  <a:gs pos="0">
                    <a:srgbClr val="000082"/>
                  </a:gs>
                  <a:gs pos="30000">
                    <a:srgbClr val="66008F"/>
                  </a:gs>
                  <a:gs pos="64999">
                    <a:srgbClr val="BA0066"/>
                  </a:gs>
                  <a:gs pos="89999">
                    <a:srgbClr val="FF0000"/>
                  </a:gs>
                  <a:gs pos="100000">
                    <a:srgbClr val="FF8200"/>
                  </a:gs>
                </a:gsLst>
                <a:lin ang="10800000" scaled="0"/>
              </a:gradFill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16" name="Google Shape;116;p15"/>
            <p:cNvSpPr txBox="1"/>
            <p:nvPr/>
          </p:nvSpPr>
          <p:spPr>
            <a:xfrm>
              <a:off x="1564317" y="447654"/>
              <a:ext cx="184731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z1.bmp" id="121" name="Google Shape;121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4972" y="2477267"/>
            <a:ext cx="5675854" cy="4095005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6"/>
          <p:cNvSpPr txBox="1"/>
          <p:nvPr>
            <p:ph type="title"/>
          </p:nvPr>
        </p:nvSpPr>
        <p:spPr>
          <a:xfrm>
            <a:off x="613327" y="248787"/>
            <a:ext cx="4143404" cy="7143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979"/>
              <a:buFont typeface="Arial"/>
              <a:buNone/>
            </a:pPr>
            <a:r>
              <a:rPr b="1" lang="en-US" sz="1979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Падение сечений реакций →</a:t>
            </a:r>
            <a:br>
              <a:rPr b="1" lang="en-US" sz="1979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en-US" sz="1979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Повышение чувствительности эксперимента</a:t>
            </a:r>
            <a:endParaRPr b="1" sz="162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3" name="Google Shape;123;p16"/>
          <p:cNvGrpSpPr/>
          <p:nvPr/>
        </p:nvGrpSpPr>
        <p:grpSpPr>
          <a:xfrm>
            <a:off x="5786446" y="285728"/>
            <a:ext cx="2857520" cy="3119459"/>
            <a:chOff x="5786446" y="595293"/>
            <a:chExt cx="2857520" cy="3119459"/>
          </a:xfrm>
        </p:grpSpPr>
        <p:pic>
          <p:nvPicPr>
            <p:cNvPr descr="z4.bmp" id="124" name="Google Shape;124;p16"/>
            <p:cNvPicPr preferRelativeResize="0"/>
            <p:nvPr/>
          </p:nvPicPr>
          <p:blipFill rotWithShape="1">
            <a:blip r:embed="rId4">
              <a:alphaModFix/>
            </a:blip>
            <a:srcRect b="6256" l="7987" r="32174" t="8081"/>
            <a:stretch/>
          </p:blipFill>
          <p:spPr>
            <a:xfrm>
              <a:off x="5786446" y="857232"/>
              <a:ext cx="2857520" cy="285752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5" name="Google Shape;125;p16"/>
            <p:cNvSpPr txBox="1"/>
            <p:nvPr/>
          </p:nvSpPr>
          <p:spPr>
            <a:xfrm>
              <a:off x="6357950" y="595293"/>
              <a:ext cx="2000264" cy="28575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1800"/>
                <a:buFont typeface="Arial"/>
                <a:buNone/>
              </a:pPr>
              <a:r>
                <a:rPr b="1" i="0" lang="en-US" sz="1800" u="none" cap="none" strike="noStrike">
                  <a:solidFill>
                    <a:srgbClr val="0000FF"/>
                  </a:solidFill>
                  <a:latin typeface="Arial"/>
                  <a:ea typeface="Arial"/>
                  <a:cs typeface="Arial"/>
                  <a:sym typeface="Arial"/>
                </a:rPr>
                <a:t>С увеличением </a:t>
              </a:r>
              <a:r>
                <a:rPr b="1" i="1" lang="en-US" sz="1800" u="none" cap="none" strike="noStrike">
                  <a:solidFill>
                    <a:srgbClr val="0000FF"/>
                  </a:solidFill>
                  <a:latin typeface="Arial"/>
                  <a:ea typeface="Arial"/>
                  <a:cs typeface="Arial"/>
                  <a:sym typeface="Arial"/>
                </a:rPr>
                <a:t>Z</a:t>
              </a:r>
              <a:endParaRPr b="1" i="1" sz="18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6" name="Google Shape;126;p16"/>
          <p:cNvGrpSpPr/>
          <p:nvPr/>
        </p:nvGrpSpPr>
        <p:grpSpPr>
          <a:xfrm>
            <a:off x="539697" y="1148100"/>
            <a:ext cx="2857520" cy="3086962"/>
            <a:chOff x="571472" y="857232"/>
            <a:chExt cx="2857520" cy="3086962"/>
          </a:xfrm>
        </p:grpSpPr>
        <p:pic>
          <p:nvPicPr>
            <p:cNvPr descr="z3.bmp" id="127" name="Google Shape;127;p16"/>
            <p:cNvPicPr preferRelativeResize="0"/>
            <p:nvPr/>
          </p:nvPicPr>
          <p:blipFill rotWithShape="1">
            <a:blip r:embed="rId5">
              <a:alphaModFix/>
            </a:blip>
            <a:srcRect b="5256" l="7733" r="31504" t="10871"/>
            <a:stretch/>
          </p:blipFill>
          <p:spPr>
            <a:xfrm>
              <a:off x="571472" y="1187528"/>
              <a:ext cx="2857520" cy="275666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8" name="Google Shape;128;p16"/>
            <p:cNvSpPr txBox="1"/>
            <p:nvPr/>
          </p:nvSpPr>
          <p:spPr>
            <a:xfrm>
              <a:off x="714348" y="857232"/>
              <a:ext cx="2071702" cy="3571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1800"/>
                <a:buFont typeface="Arial"/>
                <a:buNone/>
              </a:pPr>
              <a:r>
                <a:rPr b="1" i="0" lang="en-US" sz="1800" u="none" cap="none" strike="noStrike">
                  <a:solidFill>
                    <a:srgbClr val="0000FF"/>
                  </a:solidFill>
                  <a:latin typeface="Arial"/>
                  <a:ea typeface="Arial"/>
                  <a:cs typeface="Arial"/>
                  <a:sym typeface="Arial"/>
                </a:rPr>
                <a:t>с уменьшением </a:t>
              </a:r>
              <a:r>
                <a:rPr b="1" i="1" lang="en-US" sz="1800" u="none" cap="none" strike="noStrike">
                  <a:solidFill>
                    <a:srgbClr val="0000FF"/>
                  </a:solidFill>
                  <a:latin typeface="Arial"/>
                  <a:ea typeface="Arial"/>
                  <a:cs typeface="Arial"/>
                  <a:sym typeface="Arial"/>
                </a:rPr>
                <a:t>N</a:t>
              </a:r>
              <a:endParaRPr b="1" i="1" sz="18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9" name="Google Shape;129;p16"/>
          <p:cNvGrpSpPr/>
          <p:nvPr/>
        </p:nvGrpSpPr>
        <p:grpSpPr>
          <a:xfrm>
            <a:off x="5072066" y="3743327"/>
            <a:ext cx="2506576" cy="3062309"/>
            <a:chOff x="5072066" y="3743327"/>
            <a:chExt cx="2506576" cy="3062309"/>
          </a:xfrm>
        </p:grpSpPr>
        <p:pic>
          <p:nvPicPr>
            <p:cNvPr descr="z2.bmp" id="130" name="Google Shape;130;p16"/>
            <p:cNvPicPr preferRelativeResize="0"/>
            <p:nvPr/>
          </p:nvPicPr>
          <p:blipFill rotWithShape="1">
            <a:blip r:embed="rId6">
              <a:alphaModFix/>
            </a:blip>
            <a:srcRect b="10608" l="4791" r="11356" t="5238"/>
            <a:stretch/>
          </p:blipFill>
          <p:spPr>
            <a:xfrm>
              <a:off x="5072066" y="3743327"/>
              <a:ext cx="2506576" cy="271464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1" name="Google Shape;131;p16"/>
            <p:cNvSpPr txBox="1"/>
            <p:nvPr/>
          </p:nvSpPr>
          <p:spPr>
            <a:xfrm>
              <a:off x="5286380" y="6448446"/>
              <a:ext cx="2019312" cy="3571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1800"/>
                <a:buFont typeface="Arial"/>
                <a:buNone/>
              </a:pPr>
              <a:r>
                <a:rPr b="1" i="0" lang="en-US" sz="1800" u="none" cap="none" strike="noStrike">
                  <a:solidFill>
                    <a:srgbClr val="0000FF"/>
                  </a:solidFill>
                  <a:latin typeface="Arial"/>
                  <a:ea typeface="Arial"/>
                  <a:cs typeface="Arial"/>
                  <a:sym typeface="Arial"/>
                </a:rPr>
                <a:t>с увеличением </a:t>
              </a:r>
              <a:r>
                <a:rPr b="1" i="1" lang="en-US" sz="1800" u="none" cap="none" strike="noStrike">
                  <a:solidFill>
                    <a:srgbClr val="0000FF"/>
                  </a:solidFill>
                  <a:latin typeface="Arial"/>
                  <a:ea typeface="Arial"/>
                  <a:cs typeface="Arial"/>
                  <a:sym typeface="Arial"/>
                </a:rPr>
                <a:t>N</a:t>
              </a:r>
              <a:endParaRPr b="1" i="1" sz="18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2" name="Google Shape;132;p16"/>
          <p:cNvSpPr txBox="1"/>
          <p:nvPr/>
        </p:nvSpPr>
        <p:spPr>
          <a:xfrm>
            <a:off x="428596" y="4000504"/>
            <a:ext cx="184731" cy="30777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95373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7"/>
          <p:cNvSpPr txBox="1"/>
          <p:nvPr>
            <p:ph idx="1" type="body"/>
          </p:nvPr>
        </p:nvSpPr>
        <p:spPr>
          <a:xfrm>
            <a:off x="457200" y="1600201"/>
            <a:ext cx="8229600" cy="24717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200"/>
              <a:buNone/>
            </a:pPr>
            <a:r>
              <a:rPr b="1" lang="en-US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b="1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8" name="Google Shape;138;p17"/>
          <p:cNvSpPr/>
          <p:nvPr/>
        </p:nvSpPr>
        <p:spPr>
          <a:xfrm>
            <a:off x="357158" y="1484784"/>
            <a:ext cx="8358246" cy="2308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Фабрика сверхтяжёлых элементов (SHE): </a:t>
            </a:r>
            <a:endParaRPr b="1" i="0" sz="36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b="1" i="0" sz="36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Новая установка для исследования сверхтяжёлых элементов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18"/>
          <p:cNvPicPr preferRelativeResize="0"/>
          <p:nvPr/>
        </p:nvPicPr>
        <p:blipFill rotWithShape="1">
          <a:blip r:embed="rId3">
            <a:alphaModFix/>
          </a:blip>
          <a:srcRect b="2262" l="661" r="0" t="0"/>
          <a:stretch/>
        </p:blipFill>
        <p:spPr>
          <a:xfrm>
            <a:off x="4214810" y="500042"/>
            <a:ext cx="4572032" cy="2982056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18"/>
          <p:cNvSpPr txBox="1"/>
          <p:nvPr>
            <p:ph type="title"/>
          </p:nvPr>
        </p:nvSpPr>
        <p:spPr>
          <a:xfrm>
            <a:off x="1643042" y="71414"/>
            <a:ext cx="2571768" cy="50006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None/>
            </a:pPr>
            <a:r>
              <a:rPr b="1" lang="en-US"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SHE Factory</a:t>
            </a:r>
            <a:endParaRPr b="1" sz="24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18"/>
          <p:cNvSpPr txBox="1"/>
          <p:nvPr/>
        </p:nvSpPr>
        <p:spPr>
          <a:xfrm>
            <a:off x="7500958" y="2989514"/>
            <a:ext cx="1500198" cy="50006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FLNR, JINR</a:t>
            </a:r>
            <a:endParaRPr b="1" i="0" sz="2000" u="none" cap="none" strike="noStrik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18"/>
          <p:cNvSpPr txBox="1"/>
          <p:nvPr/>
        </p:nvSpPr>
        <p:spPr>
          <a:xfrm>
            <a:off x="5357818" y="71414"/>
            <a:ext cx="2857520" cy="50006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Новый циклотрон DC 280</a:t>
            </a:r>
            <a:endParaRPr b="1" i="0" sz="18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47" name="Google Shape;147;p18"/>
          <p:cNvGraphicFramePr/>
          <p:nvPr/>
        </p:nvGraphicFramePr>
        <p:xfrm>
          <a:off x="386743" y="57148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{38C507C2-AC3C-4623-B671-EB538EA37AAB}</a:tableStyleId>
              </a:tblPr>
              <a:tblGrid>
                <a:gridCol w="1143000"/>
                <a:gridCol w="2286025"/>
              </a:tblGrid>
              <a:tr h="3708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sz="18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n-US" sz="18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Ион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n-US" sz="18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Ожидаемая интенсивность пучка(4-8) MeV/A ions</a:t>
                      </a:r>
                      <a:endParaRPr b="0" sz="18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n-US" sz="18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(pps)</a:t>
                      </a:r>
                      <a:endParaRPr b="0" sz="18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b="0" baseline="30000" lang="en-US" sz="2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18</a:t>
                      </a:r>
                      <a:r>
                        <a:rPr b="0" lang="en-US" sz="18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</a:t>
                      </a:r>
                      <a:endParaRPr b="0" sz="18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b="0" lang="en-US" sz="18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1×10</a:t>
                      </a:r>
                      <a:r>
                        <a:rPr b="0" baseline="30000" lang="en-US" sz="2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14</a:t>
                      </a:r>
                      <a:endParaRPr b="0" sz="2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b="0" baseline="30000" lang="en-US" sz="2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  <a:r>
                        <a:rPr b="0" lang="en-US" sz="18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Ne</a:t>
                      </a:r>
                      <a:endParaRPr b="0" sz="18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b="0" lang="en-US" sz="18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1×10</a:t>
                      </a:r>
                      <a:r>
                        <a:rPr b="0" baseline="30000" lang="en-US" sz="2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14</a:t>
                      </a:r>
                      <a:endParaRPr b="0" sz="2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b="0" baseline="30000" lang="en-US" sz="2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40</a:t>
                      </a:r>
                      <a:r>
                        <a:rPr b="0" lang="en-US" sz="18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Ar</a:t>
                      </a:r>
                      <a:endParaRPr b="0" sz="18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b="0" lang="en-US" sz="18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1×10</a:t>
                      </a:r>
                      <a:r>
                        <a:rPr b="0" baseline="30000" lang="en-US" sz="2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14</a:t>
                      </a:r>
                      <a:endParaRPr b="0" sz="2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b="0" baseline="30000" lang="en-US" sz="2200" u="none" cap="none" strike="noStrike">
                          <a:solidFill>
                            <a:srgbClr val="0000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48</a:t>
                      </a:r>
                      <a:r>
                        <a:rPr b="0" lang="en-US" sz="1800" u="none" cap="none" strike="noStrike">
                          <a:solidFill>
                            <a:srgbClr val="0000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Ca</a:t>
                      </a:r>
                      <a:endParaRPr b="0" sz="1800" u="none" cap="none" strike="noStrike">
                        <a:solidFill>
                          <a:srgbClr val="0000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FF"/>
                        </a:buClr>
                        <a:buSzPts val="1800"/>
                        <a:buFont typeface="Arial"/>
                        <a:buNone/>
                      </a:pPr>
                      <a:r>
                        <a:rPr b="0" lang="en-US" sz="1800" u="none" cap="none" strike="noStrike">
                          <a:solidFill>
                            <a:srgbClr val="0000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0.6-1.2×10</a:t>
                      </a:r>
                      <a:r>
                        <a:rPr b="0" baseline="30000" lang="en-US" sz="2200" u="none" cap="none" strike="noStrike">
                          <a:solidFill>
                            <a:srgbClr val="0000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14</a:t>
                      </a:r>
                      <a:endParaRPr b="0" sz="2200" u="none" cap="none" strike="noStrike">
                        <a:solidFill>
                          <a:srgbClr val="0000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FF"/>
                        </a:buClr>
                        <a:buSzPts val="2200"/>
                        <a:buFont typeface="Arial"/>
                        <a:buNone/>
                      </a:pPr>
                      <a:r>
                        <a:rPr b="0" baseline="30000" lang="en-US" sz="2200" u="none" cap="none" strike="noStrike">
                          <a:solidFill>
                            <a:srgbClr val="0000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50</a:t>
                      </a:r>
                      <a:r>
                        <a:rPr b="0" lang="en-US" sz="1800" u="none" cap="none" strike="noStrike">
                          <a:solidFill>
                            <a:srgbClr val="0000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Ti</a:t>
                      </a:r>
                      <a:endParaRPr b="0" sz="1800" u="none" cap="none" strike="noStrike">
                        <a:solidFill>
                          <a:srgbClr val="0000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FF"/>
                        </a:buClr>
                        <a:buSzPts val="1800"/>
                        <a:buFont typeface="Arial"/>
                        <a:buNone/>
                      </a:pPr>
                      <a:r>
                        <a:rPr b="0" lang="en-US" sz="1800" u="none" cap="none" strike="noStrike">
                          <a:solidFill>
                            <a:srgbClr val="0000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3×10</a:t>
                      </a:r>
                      <a:r>
                        <a:rPr b="0" baseline="30000" lang="en-US" sz="2200" u="none" cap="none" strike="noStrike">
                          <a:solidFill>
                            <a:srgbClr val="0000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13</a:t>
                      </a:r>
                      <a:endParaRPr b="0" sz="2200" u="none" cap="none" strike="noStrike">
                        <a:solidFill>
                          <a:srgbClr val="0000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b="0" baseline="30000" lang="en-US" sz="2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54</a:t>
                      </a:r>
                      <a:r>
                        <a:rPr b="0" lang="en-US" sz="18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Cr</a:t>
                      </a:r>
                      <a:endParaRPr b="0" sz="18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b="0" lang="en-US" sz="18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4×10</a:t>
                      </a:r>
                      <a:r>
                        <a:rPr b="0" baseline="30000" lang="en-US" sz="2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13</a:t>
                      </a:r>
                      <a:endParaRPr b="0" sz="2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b="0" baseline="30000" lang="en-US" sz="2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58</a:t>
                      </a:r>
                      <a:r>
                        <a:rPr b="0" lang="en-US" sz="18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Fe</a:t>
                      </a:r>
                      <a:endParaRPr b="0" sz="18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b="0" lang="en-US" sz="18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4×10</a:t>
                      </a:r>
                      <a:r>
                        <a:rPr b="0" baseline="30000" lang="en-US" sz="2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13</a:t>
                      </a:r>
                      <a:endParaRPr b="0" sz="2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b="0" baseline="30000" lang="en-US" sz="2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64</a:t>
                      </a:r>
                      <a:r>
                        <a:rPr b="0" lang="en-US" sz="18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Ni</a:t>
                      </a:r>
                      <a:endParaRPr b="0" sz="18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b="0" lang="en-US" sz="18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4×10</a:t>
                      </a:r>
                      <a:r>
                        <a:rPr b="0" baseline="30000" lang="en-US" sz="2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13</a:t>
                      </a:r>
                      <a:endParaRPr b="0" sz="2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b="0" baseline="30000" lang="en-US" sz="2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70</a:t>
                      </a:r>
                      <a:r>
                        <a:rPr b="0" lang="en-US" sz="18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Zn</a:t>
                      </a:r>
                      <a:endParaRPr b="0" sz="18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b="0" lang="en-US" sz="18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2×10</a:t>
                      </a:r>
                      <a:r>
                        <a:rPr b="0" baseline="30000" lang="en-US" sz="2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13</a:t>
                      </a:r>
                      <a:endParaRPr b="0" sz="2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b="0" baseline="30000" lang="en-US" sz="2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136</a:t>
                      </a:r>
                      <a:r>
                        <a:rPr b="0" lang="en-US" sz="18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Xe</a:t>
                      </a:r>
                      <a:endParaRPr b="0" sz="18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b="0" lang="en-US" sz="18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2×10</a:t>
                      </a:r>
                      <a:r>
                        <a:rPr b="0" baseline="30000" lang="en-US" sz="2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13</a:t>
                      </a:r>
                      <a:endParaRPr b="0" sz="2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b="0" baseline="30000" lang="en-US" sz="2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238</a:t>
                      </a:r>
                      <a:r>
                        <a:rPr b="0" lang="en-US" sz="18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</a:t>
                      </a:r>
                      <a:endParaRPr b="0" sz="18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b="0" lang="en-US" sz="18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5×10</a:t>
                      </a:r>
                      <a:r>
                        <a:rPr b="0" baseline="30000" lang="en-US" sz="2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</a:t>
                      </a:r>
                      <a:endParaRPr b="0" sz="2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pic>
        <p:nvPicPr>
          <p:cNvPr id="148" name="Google Shape;148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29124" y="3500438"/>
            <a:ext cx="4219149" cy="31643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19"/>
          <p:cNvPicPr preferRelativeResize="0"/>
          <p:nvPr/>
        </p:nvPicPr>
        <p:blipFill rotWithShape="1">
          <a:blip r:embed="rId3">
            <a:alphaModFix/>
          </a:blip>
          <a:srcRect b="0" l="0" r="0" t="5767"/>
          <a:stretch/>
        </p:blipFill>
        <p:spPr>
          <a:xfrm>
            <a:off x="1214414" y="1527528"/>
            <a:ext cx="7858180" cy="42878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7504" y="0"/>
            <a:ext cx="1619672" cy="876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929586" y="142852"/>
            <a:ext cx="1132493" cy="583405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19"/>
          <p:cNvSpPr txBox="1"/>
          <p:nvPr/>
        </p:nvSpPr>
        <p:spPr>
          <a:xfrm>
            <a:off x="2143108" y="142852"/>
            <a:ext cx="5643602" cy="64294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Первые эксперименты на SHE Factory</a:t>
            </a:r>
            <a:br>
              <a:rPr b="1" i="0" lang="en-US" sz="1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1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                 New Dubna gas-filled recoil separator DGFRS-II</a:t>
            </a:r>
            <a:endParaRPr b="1" i="0" sz="18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7" name="Google Shape;157;p19"/>
          <p:cNvGrpSpPr/>
          <p:nvPr/>
        </p:nvGrpSpPr>
        <p:grpSpPr>
          <a:xfrm>
            <a:off x="138105" y="1428736"/>
            <a:ext cx="3976692" cy="3929090"/>
            <a:chOff x="95242" y="1428736"/>
            <a:chExt cx="3976692" cy="3929090"/>
          </a:xfrm>
        </p:grpSpPr>
        <p:sp>
          <p:nvSpPr>
            <p:cNvPr id="158" name="Google Shape;158;p19"/>
            <p:cNvSpPr/>
            <p:nvPr/>
          </p:nvSpPr>
          <p:spPr>
            <a:xfrm>
              <a:off x="214281" y="4711495"/>
              <a:ext cx="3243285" cy="6463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1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Simulated yields of Fl isotopes (A.G. Popeko)</a:t>
              </a:r>
              <a:r>
                <a:rPr b="1" i="0" lang="en-US" sz="1200" u="none" cap="none" strike="noStrike">
                  <a:solidFill>
                    <a:srgbClr val="0000FF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1" i="1" lang="en-US" sz="1200" u="none" cap="none" strike="noStrike">
                  <a:solidFill>
                    <a:srgbClr val="0000FF"/>
                  </a:solidFill>
                  <a:latin typeface="Arial"/>
                  <a:ea typeface="Arial"/>
                  <a:cs typeface="Arial"/>
                  <a:sym typeface="Arial"/>
                </a:rPr>
                <a:t>DQ</a:t>
              </a:r>
              <a:r>
                <a:rPr b="1" baseline="-25000" i="0" lang="en-US" sz="1400" u="none" cap="none" strike="noStrike">
                  <a:solidFill>
                    <a:srgbClr val="0000FF"/>
                  </a:solidFill>
                  <a:latin typeface="Arial"/>
                  <a:ea typeface="Arial"/>
                  <a:cs typeface="Arial"/>
                  <a:sym typeface="Arial"/>
                </a:rPr>
                <a:t>h</a:t>
              </a:r>
              <a:r>
                <a:rPr b="1" i="1" lang="en-US" sz="1200" u="none" cap="none" strike="noStrike">
                  <a:solidFill>
                    <a:srgbClr val="0000FF"/>
                  </a:solidFill>
                  <a:latin typeface="Arial"/>
                  <a:ea typeface="Arial"/>
                  <a:cs typeface="Arial"/>
                  <a:sym typeface="Arial"/>
                </a:rPr>
                <a:t>Q</a:t>
              </a:r>
              <a:r>
                <a:rPr b="1" baseline="-25000" i="0" lang="en-US" sz="1400" u="none" cap="none" strike="noStrike">
                  <a:solidFill>
                    <a:srgbClr val="0000FF"/>
                  </a:solidFill>
                  <a:latin typeface="Arial"/>
                  <a:ea typeface="Arial"/>
                  <a:cs typeface="Arial"/>
                  <a:sym typeface="Arial"/>
                </a:rPr>
                <a:t>v</a:t>
              </a:r>
              <a:r>
                <a:rPr b="1" i="0" lang="en-US" sz="1200" u="none" cap="none" strike="noStrike">
                  <a:solidFill>
                    <a:srgbClr val="0000FF"/>
                  </a:solidFill>
                  <a:latin typeface="Arial"/>
                  <a:ea typeface="Arial"/>
                  <a:cs typeface="Arial"/>
                  <a:sym typeface="Arial"/>
                </a:rPr>
                <a:t> set-up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1" i="1" lang="en-US" sz="1200" u="none" cap="none" strike="noStrike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rPr>
                <a:t>Q</a:t>
              </a:r>
              <a:r>
                <a:rPr b="1" baseline="-25000" i="0" lang="en-US" sz="1400" u="none" cap="none" strike="noStrike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rPr>
                <a:t>v</a:t>
              </a:r>
              <a:r>
                <a:rPr b="1" i="1" lang="en-US" sz="1200" u="none" cap="none" strike="noStrike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rPr>
                <a:t>DQ</a:t>
              </a:r>
              <a:r>
                <a:rPr b="1" baseline="-25000" i="0" lang="en-US" sz="1400" u="none" cap="none" strike="noStrike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rPr>
                <a:t>h</a:t>
              </a:r>
              <a:r>
                <a:rPr b="1" i="1" lang="en-US" sz="1200" u="none" cap="none" strike="noStrike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rPr>
                <a:t>Q</a:t>
              </a:r>
              <a:r>
                <a:rPr b="1" baseline="-25000" i="0" lang="en-US" sz="1400" u="none" cap="none" strike="noStrike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rPr>
                <a:t>v</a:t>
              </a:r>
              <a:r>
                <a:rPr b="1" i="1" lang="en-US" sz="1200" u="none" cap="none" strike="noStrike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rPr>
                <a:t>D</a:t>
              </a:r>
              <a:r>
                <a:rPr b="1" i="0" lang="en-US" sz="1200" u="none" cap="none" strike="noStrike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rPr>
                <a:t> set-up</a:t>
              </a:r>
              <a:endParaRPr b="1" i="0" sz="12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59" name="Google Shape;159;p19"/>
            <p:cNvGrpSpPr/>
            <p:nvPr/>
          </p:nvGrpSpPr>
          <p:grpSpPr>
            <a:xfrm>
              <a:off x="95242" y="1428736"/>
              <a:ext cx="3976692" cy="3143272"/>
              <a:chOff x="238118" y="2453909"/>
              <a:chExt cx="4119568" cy="3332545"/>
            </a:xfrm>
          </p:grpSpPr>
          <p:pic>
            <p:nvPicPr>
              <p:cNvPr id="160" name="Google Shape;160;p19"/>
              <p:cNvPicPr preferRelativeResize="0"/>
              <p:nvPr/>
            </p:nvPicPr>
            <p:blipFill rotWithShape="1">
              <a:blip r:embed="rId6">
                <a:alphaModFix/>
              </a:blip>
              <a:srcRect b="0" l="0" r="0" t="0"/>
              <a:stretch/>
            </p:blipFill>
            <p:spPr>
              <a:xfrm>
                <a:off x="238118" y="2453909"/>
                <a:ext cx="4119568" cy="333254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61" name="Google Shape;161;p19"/>
              <p:cNvSpPr txBox="1"/>
              <p:nvPr/>
            </p:nvSpPr>
            <p:spPr>
              <a:xfrm>
                <a:off x="1783643" y="4723637"/>
                <a:ext cx="859531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b="1" i="0" lang="en-US" sz="1200" u="none" cap="none" strike="noStrike">
                    <a:solidFill>
                      <a:srgbClr val="0000FF"/>
                    </a:solidFill>
                    <a:latin typeface="Arial"/>
                    <a:ea typeface="Arial"/>
                    <a:cs typeface="Arial"/>
                    <a:sym typeface="Arial"/>
                  </a:rPr>
                  <a:t>DGFRS-1</a:t>
                </a:r>
                <a:endParaRPr b="1" i="0" sz="1200" u="none" cap="none" strike="noStrike">
                  <a:solidFill>
                    <a:srgbClr val="0000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2" name="Google Shape;162;p19"/>
              <p:cNvSpPr txBox="1"/>
              <p:nvPr/>
            </p:nvSpPr>
            <p:spPr>
              <a:xfrm>
                <a:off x="2357422" y="2794811"/>
                <a:ext cx="859531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b="1" i="0" lang="en-US" sz="1200" u="none" cap="none" strike="noStrike">
                    <a:solidFill>
                      <a:srgbClr val="C00000"/>
                    </a:solidFill>
                    <a:latin typeface="Arial"/>
                    <a:ea typeface="Arial"/>
                    <a:cs typeface="Arial"/>
                    <a:sym typeface="Arial"/>
                  </a:rPr>
                  <a:t>DGFRS-2</a:t>
                </a:r>
                <a:endParaRPr b="1" i="0" sz="1200" u="none" cap="none" strike="noStrike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163" name="Google Shape;163;p19"/>
              <p:cNvCxnSpPr/>
              <p:nvPr/>
            </p:nvCxnSpPr>
            <p:spPr>
              <a:xfrm rot="-5400000">
                <a:off x="2393141" y="3893347"/>
                <a:ext cx="1500198" cy="1588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6600"/>
                </a:solidFill>
                <a:prstDash val="solid"/>
                <a:round/>
                <a:headEnd len="sm" w="sm" type="none"/>
                <a:tailEnd len="med" w="med" type="stealth"/>
              </a:ln>
            </p:spPr>
          </p:cxnSp>
          <p:sp>
            <p:nvSpPr>
              <p:cNvPr id="164" name="Google Shape;164;p19"/>
              <p:cNvSpPr txBox="1"/>
              <p:nvPr/>
            </p:nvSpPr>
            <p:spPr>
              <a:xfrm>
                <a:off x="3140965" y="4366447"/>
                <a:ext cx="928459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b="1" i="0" lang="en-US" sz="1200" u="none" cap="none" strike="noStrike">
                    <a:solidFill>
                      <a:srgbClr val="006600"/>
                    </a:solidFill>
                    <a:latin typeface="Arial"/>
                    <a:ea typeface="Arial"/>
                    <a:cs typeface="Arial"/>
                    <a:sym typeface="Arial"/>
                  </a:rPr>
                  <a:t>factor of 3</a:t>
                </a:r>
                <a:endParaRPr b="1" i="0" sz="1200" u="none" cap="none" strike="noStrike">
                  <a:solidFill>
                    <a:srgbClr val="0066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aphicFrame>
        <p:nvGraphicFramePr>
          <p:cNvPr id="165" name="Google Shape;165;p19"/>
          <p:cNvGraphicFramePr/>
          <p:nvPr/>
        </p:nvGraphicFramePr>
        <p:xfrm>
          <a:off x="2776554" y="548483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{09DCC5C6-DF96-4398-AA44-EE22B238EEDB}</a:tableStyleId>
              </a:tblPr>
              <a:tblGrid>
                <a:gridCol w="2284425"/>
                <a:gridCol w="1868475"/>
              </a:tblGrid>
              <a:tr h="38100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90"/>
                        <a:buFont typeface="Noto Sans Symbols"/>
                        <a:buNone/>
                      </a:pPr>
                      <a:r>
                        <a:rPr b="1" i="0" lang="en-US" sz="1700" u="none" cap="none" strike="noStrike">
                          <a:solidFill>
                            <a:srgbClr val="00339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Reaction</a:t>
                      </a:r>
                      <a:endParaRPr b="1" i="0" sz="1700" u="none" cap="none" strike="noStrike">
                        <a:solidFill>
                          <a:srgbClr val="00339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90"/>
                        <a:buFont typeface="Noto Sans Symbols"/>
                        <a:buNone/>
                      </a:pPr>
                      <a:r>
                        <a:rPr b="1" i="0" lang="en-US" sz="1700" u="none" cap="none" strike="noStrike">
                          <a:solidFill>
                            <a:srgbClr val="00339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Transmission </a:t>
                      </a:r>
                      <a:endParaRPr b="1" i="0" sz="1700" u="none" cap="none" strike="noStrike">
                        <a:solidFill>
                          <a:srgbClr val="00339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68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90"/>
                        <a:buFont typeface="Noto Sans Symbols"/>
                        <a:buNone/>
                      </a:pPr>
                      <a:r>
                        <a:rPr b="1" baseline="30000" i="0" lang="en-US" sz="1700" u="none" cap="none" strike="noStrike">
                          <a:solidFill>
                            <a:srgbClr val="00339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244</a:t>
                      </a:r>
                      <a:r>
                        <a:rPr b="1" i="0" lang="en-US" sz="1700" u="none" cap="none" strike="noStrike">
                          <a:solidFill>
                            <a:srgbClr val="00339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Pu(</a:t>
                      </a:r>
                      <a:r>
                        <a:rPr b="1" baseline="30000" i="0" lang="en-US" sz="1700" u="none" cap="none" strike="noStrike">
                          <a:solidFill>
                            <a:srgbClr val="00339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48</a:t>
                      </a:r>
                      <a:r>
                        <a:rPr b="1" i="0" lang="en-US" sz="1700" u="none" cap="none" strike="noStrike">
                          <a:solidFill>
                            <a:srgbClr val="00339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Ca,3n)</a:t>
                      </a:r>
                      <a:r>
                        <a:rPr b="1" baseline="30000" i="0" lang="en-US" sz="1700" u="none" cap="none" strike="noStrike">
                          <a:solidFill>
                            <a:srgbClr val="00339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289</a:t>
                      </a:r>
                      <a:r>
                        <a:rPr b="1" i="0" lang="en-US" sz="1700" u="none" cap="none" strike="noStrike">
                          <a:solidFill>
                            <a:srgbClr val="00339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Fl</a:t>
                      </a:r>
                      <a:endParaRPr b="1" i="0" sz="1700" u="none" cap="none" strike="noStrike">
                        <a:solidFill>
                          <a:srgbClr val="00339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90"/>
                        <a:buFont typeface="Noto Sans Symbols"/>
                        <a:buNone/>
                      </a:pPr>
                      <a:r>
                        <a:rPr b="1" i="0" lang="en-US" sz="1700" u="none" cap="none" strike="noStrike">
                          <a:solidFill>
                            <a:srgbClr val="00339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60 %</a:t>
                      </a:r>
                      <a:endParaRPr b="1" i="0" sz="1700" u="none" cap="none" strike="noStrike">
                        <a:solidFill>
                          <a:srgbClr val="00339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90"/>
                        <a:buFont typeface="Noto Sans Symbols"/>
                        <a:buNone/>
                      </a:pPr>
                      <a:r>
                        <a:rPr b="1" baseline="30000" i="0" lang="en-US" sz="1700" u="none" cap="none" strike="noStrike">
                          <a:solidFill>
                            <a:srgbClr val="00339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244</a:t>
                      </a:r>
                      <a:r>
                        <a:rPr b="1" i="0" lang="en-US" sz="1700" u="none" cap="none" strike="noStrike">
                          <a:solidFill>
                            <a:srgbClr val="00339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Pu(</a:t>
                      </a:r>
                      <a:r>
                        <a:rPr b="1" baseline="30000" i="0" lang="en-US" sz="1700" u="none" cap="none" strike="noStrike">
                          <a:solidFill>
                            <a:srgbClr val="00339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58</a:t>
                      </a:r>
                      <a:r>
                        <a:rPr b="1" i="0" lang="en-US" sz="1700" u="none" cap="none" strike="noStrike">
                          <a:solidFill>
                            <a:srgbClr val="00339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Fe,4n)</a:t>
                      </a:r>
                      <a:r>
                        <a:rPr b="1" baseline="30000" i="0" lang="en-US" sz="1700" u="none" cap="none" strike="noStrike">
                          <a:solidFill>
                            <a:srgbClr val="00339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298</a:t>
                      </a:r>
                      <a:r>
                        <a:rPr b="1" i="0" lang="en-US" sz="1700" u="none" cap="none" strike="noStrike">
                          <a:solidFill>
                            <a:srgbClr val="00339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120</a:t>
                      </a:r>
                      <a:endParaRPr b="1" i="0" sz="1700" u="none" cap="none" strike="noStrike">
                        <a:solidFill>
                          <a:srgbClr val="00339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90"/>
                        <a:buFont typeface="Noto Sans Symbols"/>
                        <a:buNone/>
                      </a:pPr>
                      <a:r>
                        <a:rPr b="1" i="0" lang="en-US" sz="1700" u="none" cap="none" strike="noStrike">
                          <a:solidFill>
                            <a:srgbClr val="00339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75 %</a:t>
                      </a:r>
                      <a:endParaRPr b="1" i="0" sz="1700" u="none" cap="none" strike="noStrike">
                        <a:solidFill>
                          <a:srgbClr val="00339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descr="IMG_20190522_085054.jpg" id="166" name="Google Shape;166;p1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102608" y="1540764"/>
            <a:ext cx="4931664" cy="36987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z3.bmp" id="171" name="Google Shape;171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3871" y="869231"/>
            <a:ext cx="7148525" cy="4774347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20"/>
          <p:cNvSpPr txBox="1"/>
          <p:nvPr/>
        </p:nvSpPr>
        <p:spPr>
          <a:xfrm>
            <a:off x="1500166" y="142852"/>
            <a:ext cx="6500858" cy="64294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200"/>
              <a:buFont typeface="Arial"/>
              <a:buNone/>
            </a:pPr>
            <a:r>
              <a:rPr b="1" i="0" lang="en-US" sz="22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Главный эксперимент на SHE Factory</a:t>
            </a:r>
            <a:br>
              <a:rPr b="1" i="0" lang="en-US" sz="22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2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                               </a:t>
            </a:r>
            <a:r>
              <a:rPr b="1" i="0" lang="en-US" sz="2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Синтез нового элемента 120</a:t>
            </a:r>
            <a:endParaRPr b="1" i="0" sz="20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20"/>
          <p:cNvSpPr txBox="1"/>
          <p:nvPr/>
        </p:nvSpPr>
        <p:spPr>
          <a:xfrm>
            <a:off x="594360" y="5612718"/>
            <a:ext cx="804671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C000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σ</a:t>
            </a:r>
            <a:r>
              <a:rPr b="1" i="0" lang="en-US" sz="18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=50 фб, h</a:t>
            </a:r>
            <a:r>
              <a:rPr b="1" baseline="-25000" i="0" lang="en-US" sz="2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t</a:t>
            </a:r>
            <a:r>
              <a:rPr b="1" i="0" lang="en-US" sz="18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=0.3 мг/см</a:t>
            </a:r>
            <a:r>
              <a:rPr b="1" baseline="30000" i="0" lang="en-US" sz="2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b="1" i="0" lang="en-US" sz="18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, ε</a:t>
            </a:r>
            <a:r>
              <a:rPr b="1" baseline="-25000" i="0" lang="en-US" sz="2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coll</a:t>
            </a:r>
            <a:r>
              <a:rPr b="1" i="0" lang="en-US" sz="18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=0.6, I</a:t>
            </a:r>
            <a:r>
              <a:rPr b="1" baseline="-25000" i="0" lang="en-US" sz="2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beam</a:t>
            </a:r>
            <a:r>
              <a:rPr b="1" i="0" lang="en-US" sz="18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=3 p</a:t>
            </a:r>
            <a:r>
              <a:rPr b="1" i="0" lang="en-US" sz="1800" u="none" cap="none" strike="noStrike">
                <a:solidFill>
                  <a:srgbClr val="C000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μ</a:t>
            </a:r>
            <a:r>
              <a:rPr b="1" i="0" lang="en-US" sz="18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A → ≈1 событие в месяц</a:t>
            </a:r>
            <a:endParaRPr b="1" i="0" sz="1800" u="none" cap="none" strike="noStrik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20"/>
          <p:cNvSpPr txBox="1"/>
          <p:nvPr/>
        </p:nvSpPr>
        <p:spPr>
          <a:xfrm>
            <a:off x="179512" y="5979618"/>
            <a:ext cx="8498144" cy="71438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Новая мишень  </a:t>
            </a:r>
            <a:r>
              <a:rPr b="1" baseline="30000" i="0" lang="en-US" sz="24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249-251</a:t>
            </a:r>
            <a:r>
              <a:rPr b="1" i="0" lang="en-US" sz="20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Cf  находится в стадии подготовки  в ORNL</a:t>
            </a:r>
            <a:endParaRPr b="1" i="0" sz="2000" u="none" cap="none" strike="noStrik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p21"/>
          <p:cNvPicPr preferRelativeResize="0"/>
          <p:nvPr/>
        </p:nvPicPr>
        <p:blipFill rotWithShape="1">
          <a:blip r:embed="rId3">
            <a:alphaModFix/>
          </a:blip>
          <a:srcRect b="2435" l="0" r="0" t="8414"/>
          <a:stretch/>
        </p:blipFill>
        <p:spPr>
          <a:xfrm>
            <a:off x="428596" y="928670"/>
            <a:ext cx="3739462" cy="25003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00496" y="2500306"/>
            <a:ext cx="2860370" cy="21098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428860" y="4819708"/>
            <a:ext cx="3477956" cy="1776838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21"/>
          <p:cNvSpPr txBox="1"/>
          <p:nvPr/>
        </p:nvSpPr>
        <p:spPr>
          <a:xfrm>
            <a:off x="2000232" y="185772"/>
            <a:ext cx="5668112" cy="7607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220"/>
              <a:buFont typeface="Arial"/>
              <a:buNone/>
            </a:pPr>
            <a:r>
              <a:rPr b="1" i="0" lang="en-US" sz="222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Фабрика сверхтяжёлых элементов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220"/>
              <a:buFont typeface="Arial"/>
              <a:buNone/>
            </a:pPr>
            <a:r>
              <a:rPr b="1" i="0" lang="en-US" sz="222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Super-Heavy Element (SHE) Factory</a:t>
            </a:r>
            <a:endParaRPr b="1" i="0" sz="222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G_20180830_093801.jpg" id="184" name="Google Shape;184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286512" y="1857364"/>
            <a:ext cx="2500330" cy="187524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G_20180830_105125.jpg" id="185" name="Google Shape;185;p2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103520" y="4471416"/>
            <a:ext cx="2830167" cy="2100856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1"/>
          <p:cNvSpPr txBox="1"/>
          <p:nvPr/>
        </p:nvSpPr>
        <p:spPr>
          <a:xfrm>
            <a:off x="862948" y="4029022"/>
            <a:ext cx="3709052" cy="707886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92D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Циклотрон с повышенной интенсивностью DC-280</a:t>
            </a:r>
            <a:endParaRPr b="0" i="0" sz="2000" u="none" cap="none" strike="noStrik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21"/>
          <p:cNvSpPr txBox="1"/>
          <p:nvPr/>
        </p:nvSpPr>
        <p:spPr>
          <a:xfrm>
            <a:off x="3714744" y="1142984"/>
            <a:ext cx="2714644" cy="40011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92D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SHE Factory здание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21"/>
          <p:cNvSpPr txBox="1"/>
          <p:nvPr/>
        </p:nvSpPr>
        <p:spPr>
          <a:xfrm>
            <a:off x="428596" y="5058803"/>
            <a:ext cx="2428892" cy="584775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92D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Gas-filled separator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Preseparator</a:t>
            </a:r>
            <a:endParaRPr b="0" i="0" sz="2000" u="none" cap="none" strike="noStrik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3250" y="1569274"/>
            <a:ext cx="8517500" cy="4417502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22"/>
          <p:cNvSpPr txBox="1"/>
          <p:nvPr/>
        </p:nvSpPr>
        <p:spPr>
          <a:xfrm>
            <a:off x="549450" y="438750"/>
            <a:ext cx="8045100" cy="120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Экспериментальные данные</a:t>
            </a:r>
            <a:endParaRPr b="1" i="0" sz="36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Google Shape;200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275" y="1309702"/>
            <a:ext cx="9045451" cy="4238600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23"/>
          <p:cNvSpPr txBox="1"/>
          <p:nvPr/>
        </p:nvSpPr>
        <p:spPr>
          <a:xfrm>
            <a:off x="539496" y="258924"/>
            <a:ext cx="8183880" cy="7607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220"/>
              <a:buFont typeface="Arial"/>
              <a:buNone/>
            </a:pPr>
            <a:r>
              <a:rPr b="1" i="0" lang="en-US" sz="222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Важность измерения энергии частиц: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ошибка в 5 МэВ → время опыта возрастает в несколько раз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02" name="Google Shape;202;p23"/>
          <p:cNvCxnSpPr/>
          <p:nvPr/>
        </p:nvCxnSpPr>
        <p:spPr>
          <a:xfrm flipH="1" rot="5400000">
            <a:off x="2345436" y="4805172"/>
            <a:ext cx="1627632" cy="64008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203" name="Google Shape;203;p23"/>
          <p:cNvCxnSpPr/>
          <p:nvPr/>
        </p:nvCxnSpPr>
        <p:spPr>
          <a:xfrm flipH="1" rot="5400000">
            <a:off x="1158240" y="5117592"/>
            <a:ext cx="954024" cy="3048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204" name="Google Shape;204;p23"/>
          <p:cNvSpPr txBox="1"/>
          <p:nvPr/>
        </p:nvSpPr>
        <p:spPr>
          <a:xfrm>
            <a:off x="2688336" y="5696712"/>
            <a:ext cx="1907895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В.И. Загребаев и др.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23"/>
          <p:cNvSpPr txBox="1"/>
          <p:nvPr/>
        </p:nvSpPr>
        <p:spPr>
          <a:xfrm>
            <a:off x="207264" y="5593080"/>
            <a:ext cx="2327881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K. Siwek-Wilczynska  et al.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4"/>
          <p:cNvSpPr txBox="1"/>
          <p:nvPr/>
        </p:nvSpPr>
        <p:spPr>
          <a:xfrm>
            <a:off x="539496" y="258924"/>
            <a:ext cx="8183880" cy="7607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220"/>
              <a:buFont typeface="Arial"/>
              <a:buNone/>
            </a:pPr>
            <a:r>
              <a:rPr b="1" i="0" lang="en-US" sz="222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Метод измерения энергии частиц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24"/>
          <p:cNvSpPr txBox="1"/>
          <p:nvPr/>
        </p:nvSpPr>
        <p:spPr>
          <a:xfrm>
            <a:off x="691896" y="5650836"/>
            <a:ext cx="5736336" cy="7607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1" lang="en-US" sz="2000" u="none" cap="none" strike="noStrike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r>
              <a:rPr b="1" i="0" lang="en-US" sz="2000" u="none" cap="none" strike="noStrike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=</a:t>
            </a:r>
            <a:r>
              <a:rPr b="1" i="1" lang="en-US" sz="2000" u="none" cap="none" strike="noStrike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L</a:t>
            </a:r>
            <a:r>
              <a:rPr b="1" i="0" lang="en-US" sz="2000" u="none" cap="none" strike="noStrike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/</a:t>
            </a:r>
            <a:r>
              <a:rPr b="1" i="0" lang="en-US" sz="2000" u="none" cap="none" strike="noStrike">
                <a:solidFill>
                  <a:srgbClr val="7030A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Δ</a:t>
            </a:r>
            <a:r>
              <a:rPr b="1" i="1" lang="en-US" sz="2000" u="none" cap="none" strike="noStrike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T  ~  </a:t>
            </a:r>
            <a:r>
              <a:rPr b="1" i="0" lang="en-US" sz="2000" u="none" cap="none" strike="noStrike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0.1 c,      </a:t>
            </a:r>
            <a:r>
              <a:rPr b="1" i="1" lang="en-US" sz="2000" u="none" cap="none" strike="noStrike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r>
              <a:rPr b="1" baseline="-25000" i="0" lang="en-US" sz="2800" u="none" cap="none" strike="noStrike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kin</a:t>
            </a:r>
            <a:r>
              <a:rPr b="1" i="0" lang="en-US" sz="2000" u="none" cap="none" strike="noStrike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=mc</a:t>
            </a:r>
            <a:r>
              <a:rPr b="1" baseline="30000" i="0" lang="en-US" sz="2800" u="none" cap="none" strike="noStrike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1" i="0" lang="en-US" sz="2000" u="none" cap="none" strike="noStrike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 /(1-(</a:t>
            </a:r>
            <a:r>
              <a:rPr b="1" i="1" lang="en-US" sz="2000" u="none" cap="none" strike="noStrike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r>
              <a:rPr b="1" i="0" lang="en-US" sz="2000" u="none" cap="none" strike="noStrike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/c)</a:t>
            </a:r>
            <a:r>
              <a:rPr b="1" baseline="30000" i="0" lang="en-US" sz="2000" u="none" cap="none" strike="noStrike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baseline="30000" i="0" lang="en-US" sz="2800" u="none" cap="none" strike="noStrike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1" i="0" lang="en-US" sz="2000" u="none" cap="none" strike="noStrike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r>
              <a:rPr b="1" baseline="30000" i="0" lang="en-US" sz="2000" u="none" cap="none" strike="noStrike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baseline="30000" i="0" lang="en-US" sz="2800" u="none" cap="none" strike="noStrike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1/2</a:t>
            </a:r>
            <a:r>
              <a:rPr b="1" i="0" lang="en-US" sz="2000" u="none" cap="none" strike="noStrike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 – mc</a:t>
            </a:r>
            <a:r>
              <a:rPr b="1" baseline="30000" i="0" lang="en-US" sz="2800" u="none" cap="none" strike="noStrike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1" i="0" sz="2000" u="none" cap="none" strike="noStrike">
              <a:solidFill>
                <a:srgbClr val="7030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я1.bmp" id="212" name="Google Shape;212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0063" y="1256972"/>
            <a:ext cx="8183874" cy="407873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3" name="Google Shape;213;p24"/>
          <p:cNvGrpSpPr/>
          <p:nvPr/>
        </p:nvGrpSpPr>
        <p:grpSpPr>
          <a:xfrm>
            <a:off x="4626864" y="2667000"/>
            <a:ext cx="4437888" cy="4090416"/>
            <a:chOff x="4626864" y="2667000"/>
            <a:chExt cx="4437888" cy="4090416"/>
          </a:xfrm>
        </p:grpSpPr>
        <p:pic>
          <p:nvPicPr>
            <p:cNvPr descr="IMG_20190522_084710.jpg" id="214" name="Google Shape;214;p2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626864" y="3429000"/>
              <a:ext cx="4437888" cy="3328416"/>
            </a:xfrm>
            <a:prstGeom prst="ellipse">
              <a:avLst/>
            </a:prstGeom>
            <a:noFill/>
            <a:ln cap="rnd" cmpd="sng" w="9525">
              <a:solidFill>
                <a:srgbClr val="333333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381000" sx="-80000" rotWithShape="0" dir="5400000" dist="292100" sy="-18000">
                <a:srgbClr val="000000">
                  <a:alpha val="21960"/>
                </a:srgbClr>
              </a:outerShdw>
            </a:effectLst>
          </p:spPr>
        </p:pic>
        <p:cxnSp>
          <p:nvCxnSpPr>
            <p:cNvPr id="215" name="Google Shape;215;p24"/>
            <p:cNvCxnSpPr/>
            <p:nvPr/>
          </p:nvCxnSpPr>
          <p:spPr>
            <a:xfrm rot="5400000">
              <a:off x="4704588" y="3881628"/>
              <a:ext cx="1216152" cy="457200"/>
            </a:xfrm>
            <a:prstGeom prst="straightConnector1">
              <a:avLst/>
            </a:prstGeom>
            <a:noFill/>
            <a:ln cap="flat" cmpd="sng" w="25400">
              <a:solidFill>
                <a:srgbClr val="FF0000"/>
              </a:solidFill>
              <a:prstDash val="solid"/>
              <a:round/>
              <a:headEnd len="sm" w="sm" type="none"/>
              <a:tailEnd len="med" w="med" type="stealth"/>
            </a:ln>
          </p:spPr>
        </p:cxnSp>
        <p:cxnSp>
          <p:nvCxnSpPr>
            <p:cNvPr id="216" name="Google Shape;216;p24"/>
            <p:cNvCxnSpPr/>
            <p:nvPr/>
          </p:nvCxnSpPr>
          <p:spPr>
            <a:xfrm flipH="1" rot="-5400000">
              <a:off x="6201156" y="3247644"/>
              <a:ext cx="2051304" cy="890016"/>
            </a:xfrm>
            <a:prstGeom prst="straightConnector1">
              <a:avLst/>
            </a:prstGeom>
            <a:noFill/>
            <a:ln cap="flat" cmpd="sng" w="25400">
              <a:solidFill>
                <a:srgbClr val="FF0000"/>
              </a:solidFill>
              <a:prstDash val="solid"/>
              <a:round/>
              <a:headEnd len="sm" w="sm" type="none"/>
              <a:tailEnd len="med" w="med" type="stealth"/>
            </a:ln>
          </p:spPr>
        </p:cxn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5"/>
          <p:cNvSpPr txBox="1"/>
          <p:nvPr>
            <p:ph type="title"/>
          </p:nvPr>
        </p:nvSpPr>
        <p:spPr>
          <a:xfrm>
            <a:off x="2340864" y="274638"/>
            <a:ext cx="4416552" cy="56661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sz="2000"/>
              <a:t>Вычисление кинетической энергии</a:t>
            </a:r>
            <a:endParaRPr sz="2000"/>
          </a:p>
        </p:txBody>
      </p:sp>
      <p:sp>
        <p:nvSpPr>
          <p:cNvPr id="222" name="Google Shape;222;p25"/>
          <p:cNvSpPr txBox="1"/>
          <p:nvPr>
            <p:ph idx="1" type="body"/>
          </p:nvPr>
        </p:nvSpPr>
        <p:spPr>
          <a:xfrm>
            <a:off x="457200" y="941832"/>
            <a:ext cx="8229600" cy="569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1600"/>
              <a:t>Две формулы, классическая и релятивистская: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1600"/>
              <a:t>E</a:t>
            </a:r>
            <a:r>
              <a:rPr baseline="-25000" lang="en-US" sz="1600"/>
              <a:t>кин,кл </a:t>
            </a:r>
            <a:r>
              <a:rPr lang="en-US" sz="1600"/>
              <a:t>= m</a:t>
            </a:r>
            <a:r>
              <a:rPr baseline="-25000" lang="en-US" sz="1600"/>
              <a:t>o</a:t>
            </a:r>
            <a:r>
              <a:rPr lang="en-US" sz="1600"/>
              <a:t>v</a:t>
            </a:r>
            <a:r>
              <a:rPr baseline="30000" lang="en-US" sz="1600"/>
              <a:t>2</a:t>
            </a:r>
            <a:r>
              <a:rPr lang="en-US" sz="1600"/>
              <a:t>/2 = m</a:t>
            </a:r>
            <a:r>
              <a:rPr baseline="-25000" lang="en-US" sz="1600"/>
              <a:t>o</a:t>
            </a:r>
            <a:r>
              <a:rPr lang="en-US" sz="1600"/>
              <a:t>(L/t)</a:t>
            </a:r>
            <a:r>
              <a:rPr baseline="30000" lang="en-US" sz="1600"/>
              <a:t>2</a:t>
            </a:r>
            <a:r>
              <a:rPr lang="en-US" sz="1600"/>
              <a:t>/2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1600"/>
              <a:t>E</a:t>
            </a:r>
            <a:r>
              <a:rPr baseline="-25000" lang="en-US" sz="1600"/>
              <a:t>кин,рел </a:t>
            </a:r>
            <a:r>
              <a:rPr lang="en-US" sz="1600"/>
              <a:t>= m</a:t>
            </a:r>
            <a:r>
              <a:rPr baseline="-25000" lang="en-US" sz="1600"/>
              <a:t>o</a:t>
            </a:r>
            <a:r>
              <a:rPr lang="en-US" sz="1600"/>
              <a:t>c</a:t>
            </a:r>
            <a:r>
              <a:rPr baseline="30000" lang="en-US" sz="1600"/>
              <a:t>2 </a:t>
            </a:r>
            <a:r>
              <a:rPr lang="en-US" sz="1600"/>
              <a:t>((1 - (v/c)</a:t>
            </a:r>
            <a:r>
              <a:rPr baseline="30000" lang="en-US" sz="1600"/>
              <a:t>2</a:t>
            </a:r>
            <a:r>
              <a:rPr lang="en-US" sz="1600"/>
              <a:t>)</a:t>
            </a:r>
            <a:r>
              <a:rPr baseline="30000" lang="en-US" sz="1600"/>
              <a:t>-1/2</a:t>
            </a:r>
            <a:r>
              <a:rPr lang="en-US" sz="1600"/>
              <a:t> - 1) = m</a:t>
            </a:r>
            <a:r>
              <a:rPr baseline="-25000" lang="en-US" sz="1600"/>
              <a:t>o</a:t>
            </a:r>
            <a:r>
              <a:rPr lang="en-US" sz="1600"/>
              <a:t>c</a:t>
            </a:r>
            <a:r>
              <a:rPr baseline="30000" lang="en-US" sz="1600"/>
              <a:t>2</a:t>
            </a:r>
            <a:r>
              <a:rPr lang="en-US" sz="1600"/>
              <a:t> ((1 - (L/(tc))</a:t>
            </a:r>
            <a:r>
              <a:rPr baseline="30000" lang="en-US" sz="1600"/>
              <a:t>2</a:t>
            </a:r>
            <a:r>
              <a:rPr lang="en-US" sz="1600"/>
              <a:t>)</a:t>
            </a:r>
            <a:r>
              <a:rPr baseline="30000" lang="en-US" sz="1600"/>
              <a:t>-1/2</a:t>
            </a:r>
            <a:r>
              <a:rPr lang="en-US" sz="1600"/>
              <a:t> - 1) 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1600"/>
              <a:t>E</a:t>
            </a:r>
            <a:r>
              <a:rPr baseline="-25000" lang="en-US" sz="1600"/>
              <a:t>кин,кл</a:t>
            </a:r>
            <a:r>
              <a:rPr lang="en-US" sz="1600"/>
              <a:t> и E</a:t>
            </a:r>
            <a:r>
              <a:rPr baseline="-25000" lang="en-US" sz="1600"/>
              <a:t>кин,рел</a:t>
            </a:r>
            <a:r>
              <a:rPr lang="en-US" sz="1600"/>
              <a:t> – кинетическая энергия, m</a:t>
            </a:r>
            <a:r>
              <a:rPr baseline="-25000" lang="en-US" sz="1600"/>
              <a:t>o</a:t>
            </a:r>
            <a:r>
              <a:rPr lang="en-US" sz="1600"/>
              <a:t> – масса частицы, v – ее скорость, L – пролетная база (3.238 м), t – измеряемое время пролета.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1600"/>
              <a:t>Скорость частиц </a:t>
            </a:r>
            <a:r>
              <a:rPr baseline="30000" lang="en-US" sz="1600"/>
              <a:t>48</a:t>
            </a:r>
            <a:r>
              <a:rPr lang="en-US" sz="1600"/>
              <a:t>Са с энергией 270 МэВ  3.3*10</a:t>
            </a:r>
            <a:r>
              <a:rPr baseline="30000" lang="en-US" sz="1600"/>
              <a:t>7</a:t>
            </a:r>
            <a:r>
              <a:rPr lang="en-US" sz="1600"/>
              <a:t> м/с, т.е., около 0.11 от скорости света. Классическая формула - неточна.                                                                                              По нерелятивистской формуле Е=267.60 МэВ, по релятивистской – 270.03 МэВ. Разница в величинах – 2.43 МэВ  -- необходимо использовать формулу для вычисления кинетической энергии для релятивистской частицы.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1600"/>
              <a:t>Наибольший вклад в систематическую ошибку измерения энергии вносят неточность в определении базы пролета (1/3238 = 0.0003) и, главным образом, времени пролета (0.2/98.66 = 0.002). Полная систематическая ошибка в энергии составляет 1.1 МэВ, что является вполне допустимым для экспериментов по синтезу сверхтяжелых элементов, поскольку в мишени толщиной 0.5 мг/см</a:t>
            </a:r>
            <a:r>
              <a:rPr baseline="30000" lang="en-US" sz="1600"/>
              <a:t>2</a:t>
            </a:r>
            <a:r>
              <a:rPr lang="en-US" sz="1600"/>
              <a:t> ионы </a:t>
            </a:r>
            <a:r>
              <a:rPr baseline="30000" lang="en-US" sz="1600"/>
              <a:t>48</a:t>
            </a:r>
            <a:r>
              <a:rPr lang="en-US" sz="1600"/>
              <a:t>Са теряют 4.6 МэВ, что превышает точность измерений.</a:t>
            </a:r>
            <a:endParaRPr/>
          </a:p>
          <a:p>
            <a:pPr indent="-228600" lvl="0" marL="457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16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6"/>
          <p:cNvSpPr txBox="1"/>
          <p:nvPr>
            <p:ph type="title"/>
          </p:nvPr>
        </p:nvSpPr>
        <p:spPr>
          <a:xfrm>
            <a:off x="7024650" y="703525"/>
            <a:ext cx="2018700" cy="173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lang="en-US" sz="1800"/>
              <a:t>Реальный сигнал </a:t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lang="en-US" sz="1800"/>
              <a:t>TOF из эксперимента </a:t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lang="en-US" sz="1800"/>
              <a:t>DGFRS (12/2016)</a:t>
            </a:r>
            <a:endParaRPr sz="1800"/>
          </a:p>
        </p:txBody>
      </p:sp>
      <p:pic>
        <p:nvPicPr>
          <p:cNvPr id="228" name="Google Shape;228;p2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5550" y="311300"/>
            <a:ext cx="6839100" cy="333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26"/>
          <p:cNvPicPr preferRelativeResize="0"/>
          <p:nvPr/>
        </p:nvPicPr>
        <p:blipFill rotWithShape="1">
          <a:blip r:embed="rId4">
            <a:alphaModFix/>
          </a:blip>
          <a:srcRect b="29042" l="2751" r="3333" t="9126"/>
          <a:stretch/>
        </p:blipFill>
        <p:spPr>
          <a:xfrm>
            <a:off x="278287" y="4688400"/>
            <a:ext cx="8587425" cy="1867775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26"/>
          <p:cNvSpPr txBox="1"/>
          <p:nvPr/>
        </p:nvSpPr>
        <p:spPr>
          <a:xfrm>
            <a:off x="278288" y="4212750"/>
            <a:ext cx="73578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Симулятор сигнала для разработки приложения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26"/>
          <p:cNvSpPr txBox="1"/>
          <p:nvPr/>
        </p:nvSpPr>
        <p:spPr>
          <a:xfrm>
            <a:off x="1471600" y="2764000"/>
            <a:ext cx="1037700" cy="40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TOF start</a:t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26"/>
          <p:cNvSpPr txBox="1"/>
          <p:nvPr/>
        </p:nvSpPr>
        <p:spPr>
          <a:xfrm>
            <a:off x="5137988" y="2301800"/>
            <a:ext cx="1037700" cy="40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TOF stop</a:t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7"/>
          <p:cNvSpPr txBox="1"/>
          <p:nvPr>
            <p:ph type="title"/>
          </p:nvPr>
        </p:nvSpPr>
        <p:spPr>
          <a:xfrm>
            <a:off x="5752800" y="1112750"/>
            <a:ext cx="3391200" cy="478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</a:pPr>
            <a:r>
              <a:rPr lang="en-US" sz="1350"/>
              <a:t>Настройки и данные осциллографа передаются через Ethernet или USB</a:t>
            </a:r>
            <a:br>
              <a:rPr lang="en-US" sz="1350"/>
            </a:br>
            <a:br>
              <a:rPr lang="en-US" sz="1350"/>
            </a:br>
            <a:br>
              <a:rPr lang="en-US" sz="1350"/>
            </a:br>
            <a:br>
              <a:rPr lang="en-US" sz="1350"/>
            </a:br>
            <a:r>
              <a:rPr lang="en-US" sz="1350"/>
              <a:t>Приложение использует универсальный драйвер TKDPO4K IVI</a:t>
            </a:r>
            <a:br>
              <a:rPr lang="en-US" sz="1350"/>
            </a:br>
            <a:br>
              <a:rPr lang="en-US" sz="1350"/>
            </a:br>
            <a:br>
              <a:rPr lang="en-US" sz="1350"/>
            </a:br>
            <a:br>
              <a:rPr lang="en-US" sz="1350"/>
            </a:br>
            <a:r>
              <a:rPr lang="en-US" sz="1350"/>
              <a:t>Различные настройки экспериментальных параметров могут быть сохранены в файле для быстрой перезагрузки различных сценариев</a:t>
            </a:r>
            <a:endParaRPr sz="1350"/>
          </a:p>
        </p:txBody>
      </p:sp>
      <p:sp>
        <p:nvSpPr>
          <p:cNvPr id="238" name="Google Shape;238;p27"/>
          <p:cNvSpPr txBox="1"/>
          <p:nvPr/>
        </p:nvSpPr>
        <p:spPr>
          <a:xfrm>
            <a:off x="6084167" y="857251"/>
            <a:ext cx="2957683" cy="987573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Разработано приложение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9" name="Google Shape;239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8330" y="1112744"/>
            <a:ext cx="5131703" cy="45176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950" y="743300"/>
            <a:ext cx="5734050" cy="5524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8"/>
          <p:cNvSpPr txBox="1"/>
          <p:nvPr>
            <p:ph type="title"/>
          </p:nvPr>
        </p:nvSpPr>
        <p:spPr>
          <a:xfrm>
            <a:off x="5698067" y="838200"/>
            <a:ext cx="3267636" cy="680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lang="en-US" sz="2700"/>
              <a:t>Основной экран TOF</a:t>
            </a:r>
            <a:endParaRPr sz="2700"/>
          </a:p>
        </p:txBody>
      </p:sp>
      <p:pic>
        <p:nvPicPr>
          <p:cNvPr id="246" name="Google Shape;246;p2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2243" r="1682" t="9435"/>
          <a:stretch/>
        </p:blipFill>
        <p:spPr>
          <a:xfrm>
            <a:off x="333463" y="1077715"/>
            <a:ext cx="5093465" cy="4571072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28"/>
          <p:cNvSpPr txBox="1"/>
          <p:nvPr/>
        </p:nvSpPr>
        <p:spPr>
          <a:xfrm>
            <a:off x="5715000" y="2070589"/>
            <a:ext cx="3004457" cy="25853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0" i="0" lang="en-US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Несколько тестов входных сигналов: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t/>
            </a:r>
            <a:endParaRPr b="0" i="0" sz="13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4313" lvl="0" marL="21431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Noto Sans Symbols"/>
              <a:buChar char="✔"/>
            </a:pPr>
            <a:r>
              <a:rPr b="0" i="0" lang="en-US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тест амплитуды</a:t>
            </a:r>
            <a:endParaRPr b="0" i="0" sz="13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4313" lvl="0" marL="21431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Noto Sans Symbols"/>
              <a:buChar char="✔"/>
            </a:pPr>
            <a:r>
              <a:rPr b="0" i="0" lang="en-US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тест продолжительности сигнала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4313" lvl="0" marL="21431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Noto Sans Symbols"/>
              <a:buChar char="✔"/>
            </a:pPr>
            <a:r>
              <a:rPr b="0" i="0" lang="en-US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тест симметрии сигнала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0" i="0" lang="en-US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4313" lvl="0" marL="21431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Noto Sans Symbols"/>
              <a:buChar char="✔"/>
            </a:pPr>
            <a:r>
              <a:rPr b="0" i="0" lang="en-US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тест гауссовского фитирования энергии в диапазоне испытаний</a:t>
            </a:r>
            <a:endParaRPr b="0" i="0" sz="13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t/>
            </a:r>
            <a:endParaRPr b="0" i="0" sz="13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0" i="0" lang="en-US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 противном случае срабатывает звуковой сигнал.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t/>
            </a:r>
            <a:endParaRPr b="0" i="0" sz="13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Google Shape;252;p29"/>
          <p:cNvPicPr preferRelativeResize="0"/>
          <p:nvPr/>
        </p:nvPicPr>
        <p:blipFill rotWithShape="1">
          <a:blip r:embed="rId3">
            <a:alphaModFix/>
          </a:blip>
          <a:srcRect b="6582" l="11167" r="12601" t="6873"/>
          <a:stretch/>
        </p:blipFill>
        <p:spPr>
          <a:xfrm>
            <a:off x="1157625" y="886968"/>
            <a:ext cx="6828728" cy="5724144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29"/>
          <p:cNvSpPr txBox="1"/>
          <p:nvPr>
            <p:ph type="title"/>
          </p:nvPr>
        </p:nvSpPr>
        <p:spPr>
          <a:xfrm>
            <a:off x="1252728" y="289560"/>
            <a:ext cx="6149351" cy="5699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lang="en-US" sz="2700"/>
              <a:t>Журнал с данными</a:t>
            </a:r>
            <a:endParaRPr sz="27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Google Shape;258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38400" y="304800"/>
            <a:ext cx="3657600" cy="6038850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30"/>
          <p:cNvSpPr txBox="1"/>
          <p:nvPr/>
        </p:nvSpPr>
        <p:spPr>
          <a:xfrm>
            <a:off x="6263640" y="713232"/>
            <a:ext cx="2811988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Структура программы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14525" y="-160375"/>
            <a:ext cx="531495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31"/>
          <p:cNvSpPr txBox="1"/>
          <p:nvPr/>
        </p:nvSpPr>
        <p:spPr>
          <a:xfrm>
            <a:off x="7287768" y="274320"/>
            <a:ext cx="1560042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Блок-схема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программы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Google Shape;270;p32"/>
          <p:cNvPicPr preferRelativeResize="0"/>
          <p:nvPr/>
        </p:nvPicPr>
        <p:blipFill rotWithShape="1">
          <a:blip r:embed="rId3">
            <a:alphaModFix/>
          </a:blip>
          <a:srcRect b="0" l="0" r="0" t="7871"/>
          <a:stretch/>
        </p:blipFill>
        <p:spPr>
          <a:xfrm>
            <a:off x="859535" y="859536"/>
            <a:ext cx="7728175" cy="5797296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32"/>
          <p:cNvSpPr txBox="1"/>
          <p:nvPr/>
        </p:nvSpPr>
        <p:spPr>
          <a:xfrm>
            <a:off x="7287768" y="274320"/>
            <a:ext cx="1560042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Блок-схема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3"/>
          <p:cNvSpPr txBox="1"/>
          <p:nvPr>
            <p:ph type="title"/>
          </p:nvPr>
        </p:nvSpPr>
        <p:spPr>
          <a:xfrm>
            <a:off x="457200" y="-50799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/>
              <a:t>Спасибо за внимание</a:t>
            </a:r>
            <a:endParaRPr/>
          </a:p>
        </p:txBody>
      </p:sp>
      <p:sp>
        <p:nvSpPr>
          <p:cNvPr id="277" name="Google Shape;277;p3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397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  <p:pic>
        <p:nvPicPr>
          <p:cNvPr descr="YURI GRIPAS Gamma Liaison" id="278" name="Google Shape;278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1175" y="1048757"/>
            <a:ext cx="8121650" cy="5800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" name="Google Shape;283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9415" y="23337"/>
            <a:ext cx="8745171" cy="6811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Google Shape;288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7020" y="232916"/>
            <a:ext cx="8849961" cy="63921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3" name="Google Shape;293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29703" y="0"/>
            <a:ext cx="5284593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Google Shape;298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9857" y="0"/>
            <a:ext cx="8164286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3" name="Google Shape;303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7994" y="304364"/>
            <a:ext cx="8688013" cy="62492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Google Shape;308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2600" y="1587097"/>
            <a:ext cx="8178799" cy="368380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369730"/>
            <a:ext cx="9144000" cy="41185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40"/>
          <p:cNvSpPr txBox="1"/>
          <p:nvPr>
            <p:ph type="ctrTitle"/>
          </p:nvPr>
        </p:nvSpPr>
        <p:spPr>
          <a:xfrm>
            <a:off x="448734" y="324247"/>
            <a:ext cx="7772400" cy="119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/>
              <a:t>ЛЯР</a:t>
            </a:r>
            <a:endParaRPr/>
          </a:p>
        </p:txBody>
      </p:sp>
      <p:sp>
        <p:nvSpPr>
          <p:cNvPr id="315" name="Google Shape;315;p40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</a:pPr>
            <a:r>
              <a:t/>
            </a:r>
            <a:endParaRPr/>
          </a:p>
        </p:txBody>
      </p:sp>
      <p:pic>
        <p:nvPicPr>
          <p:cNvPr id="316" name="Google Shape;316;p40"/>
          <p:cNvPicPr preferRelativeResize="0"/>
          <p:nvPr/>
        </p:nvPicPr>
        <p:blipFill rotWithShape="1">
          <a:blip r:embed="rId3">
            <a:alphaModFix/>
          </a:blip>
          <a:srcRect b="19444" l="6203" r="4996" t="17381"/>
          <a:stretch/>
        </p:blipFill>
        <p:spPr>
          <a:xfrm>
            <a:off x="137663" y="1651397"/>
            <a:ext cx="8868674" cy="35492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41"/>
          <p:cNvSpPr txBox="1"/>
          <p:nvPr/>
        </p:nvSpPr>
        <p:spPr>
          <a:xfrm>
            <a:off x="1907704" y="173438"/>
            <a:ext cx="5643602" cy="64294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Первые эксперименты на SHE Factory</a:t>
            </a:r>
            <a:br>
              <a:rPr b="1" i="0" lang="en-US" sz="1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1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                 </a:t>
            </a:r>
            <a:r>
              <a:rPr b="1" baseline="30000" i="0" lang="en-US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243</a:t>
            </a:r>
            <a:r>
              <a:rPr b="1" i="0" lang="en-US" sz="1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Am+</a:t>
            </a:r>
            <a:r>
              <a:rPr b="1" baseline="30000" i="0" lang="en-US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48</a:t>
            </a:r>
            <a:r>
              <a:rPr b="1" i="0" lang="en-US" sz="1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Ca  тестовая реакция</a:t>
            </a:r>
            <a:endParaRPr b="1" i="0" sz="18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2" name="Google Shape;322;p41"/>
          <p:cNvPicPr preferRelativeResize="0"/>
          <p:nvPr/>
        </p:nvPicPr>
        <p:blipFill rotWithShape="1">
          <a:blip r:embed="rId3">
            <a:alphaModFix/>
          </a:blip>
          <a:srcRect b="14066" l="51245" r="5546" t="7161"/>
          <a:stretch/>
        </p:blipFill>
        <p:spPr>
          <a:xfrm>
            <a:off x="1447800" y="2286000"/>
            <a:ext cx="6005945" cy="3886200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41"/>
          <p:cNvSpPr txBox="1"/>
          <p:nvPr/>
        </p:nvSpPr>
        <p:spPr>
          <a:xfrm>
            <a:off x="253777" y="1143000"/>
            <a:ext cx="5895012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Сечение ≈10 пб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C000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σ</a:t>
            </a:r>
            <a:r>
              <a:rPr b="1" i="0" lang="en-US" sz="18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=8.5 пб, h</a:t>
            </a:r>
            <a:r>
              <a:rPr b="1" baseline="-25000" i="0" lang="en-US" sz="2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t</a:t>
            </a:r>
            <a:r>
              <a:rPr b="1" i="0" lang="en-US" sz="18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=0.5 мг/см</a:t>
            </a:r>
            <a:r>
              <a:rPr b="1" baseline="30000" i="0" lang="en-US" sz="2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b="1" i="0" lang="en-US" sz="18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, ε</a:t>
            </a:r>
            <a:r>
              <a:rPr b="1" baseline="-25000" i="0" lang="en-US" sz="2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coll</a:t>
            </a:r>
            <a:r>
              <a:rPr b="1" i="0" lang="en-US" sz="18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=0.6, I</a:t>
            </a:r>
            <a:r>
              <a:rPr b="1" baseline="-25000" i="0" lang="en-US" sz="2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beam</a:t>
            </a:r>
            <a:r>
              <a:rPr b="1" i="0" lang="en-US" sz="18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=5 p</a:t>
            </a:r>
            <a:r>
              <a:rPr b="1" i="0" lang="en-US" sz="1800" u="none" cap="none" strike="noStrike">
                <a:solidFill>
                  <a:srgbClr val="C000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μ</a:t>
            </a:r>
            <a:r>
              <a:rPr b="1" i="0" lang="en-US" sz="18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A → ≈17/день</a:t>
            </a:r>
            <a:endParaRPr b="1" i="0" sz="1800" u="none" cap="none" strike="noStrik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z3.bmp" id="328" name="Google Shape;328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5786" y="928671"/>
            <a:ext cx="5662015" cy="4878573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42"/>
          <p:cNvSpPr txBox="1"/>
          <p:nvPr/>
        </p:nvSpPr>
        <p:spPr>
          <a:xfrm>
            <a:off x="1500166" y="142852"/>
            <a:ext cx="6500858" cy="64294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US" sz="22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Первые эксперименты на SHE Factory</a:t>
            </a:r>
            <a:br>
              <a:rPr b="1" i="0" lang="en-US" sz="22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2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                               Синтез нового элемента 119</a:t>
            </a:r>
            <a:endParaRPr b="1" i="0" sz="20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z3.bmp" id="330" name="Google Shape;330;p4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6384" y="932688"/>
            <a:ext cx="5660136" cy="4876953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p42"/>
          <p:cNvSpPr txBox="1"/>
          <p:nvPr/>
        </p:nvSpPr>
        <p:spPr>
          <a:xfrm>
            <a:off x="5417915" y="4071942"/>
            <a:ext cx="3440365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baseline="3000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249</a:t>
            </a:r>
            <a:r>
              <a:rPr b="1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Bk(</a:t>
            </a:r>
            <a:r>
              <a:rPr b="1" baseline="3000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50</a:t>
            </a:r>
            <a:r>
              <a:rPr b="1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Ti,3-4</a:t>
            </a:r>
            <a:r>
              <a:rPr b="1" i="1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r>
              <a:rPr b="1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r>
              <a:rPr b="1" baseline="3000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295,296</a:t>
            </a:r>
            <a:r>
              <a:rPr b="1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119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Google Shape;332;p42"/>
          <p:cNvSpPr txBox="1"/>
          <p:nvPr/>
        </p:nvSpPr>
        <p:spPr>
          <a:xfrm>
            <a:off x="3886200" y="4857760"/>
            <a:ext cx="518639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Дочерние ядра </a:t>
            </a:r>
            <a:r>
              <a:rPr b="1" baseline="30000" i="0" lang="en-US" sz="20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287,288</a:t>
            </a:r>
            <a:r>
              <a:rPr b="1" i="0" lang="en-US" sz="18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Mc, </a:t>
            </a:r>
            <a:r>
              <a:rPr b="1" baseline="30000" i="0" lang="en-US" sz="20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282-294</a:t>
            </a:r>
            <a:r>
              <a:rPr b="1" i="0" lang="en-US" sz="18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Nh… известны</a:t>
            </a:r>
            <a:endParaRPr b="1" i="0" sz="1800" u="none" cap="none" strike="noStrik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" name="Google Shape;333;p42"/>
          <p:cNvSpPr txBox="1"/>
          <p:nvPr/>
        </p:nvSpPr>
        <p:spPr>
          <a:xfrm>
            <a:off x="1069137" y="5917188"/>
            <a:ext cx="700332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C000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σ</a:t>
            </a:r>
            <a:r>
              <a:rPr b="1" i="0" lang="en-US" sz="18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=50 фб, h</a:t>
            </a:r>
            <a:r>
              <a:rPr b="1" baseline="-25000" i="0" lang="en-US" sz="2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t</a:t>
            </a:r>
            <a:r>
              <a:rPr b="1" i="0" lang="en-US" sz="18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=0.3 мг/см</a:t>
            </a:r>
            <a:r>
              <a:rPr b="1" baseline="30000" i="0" lang="en-US" sz="2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b="1" i="0" lang="en-US" sz="18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, ε</a:t>
            </a:r>
            <a:r>
              <a:rPr b="1" baseline="-25000" i="0" lang="en-US" sz="2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coll</a:t>
            </a:r>
            <a:r>
              <a:rPr b="1" i="0" lang="en-US" sz="18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=0.6, I</a:t>
            </a:r>
            <a:r>
              <a:rPr b="1" baseline="-25000" i="0" lang="en-US" sz="2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beam</a:t>
            </a:r>
            <a:r>
              <a:rPr b="1" i="0" lang="en-US" sz="18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=3 p</a:t>
            </a:r>
            <a:r>
              <a:rPr b="1" i="0" lang="en-US" sz="1800" u="none" cap="none" strike="noStrike">
                <a:solidFill>
                  <a:srgbClr val="C000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μ</a:t>
            </a:r>
            <a:r>
              <a:rPr b="1" i="0" lang="en-US" sz="18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A → ≈1 событие в месяц</a:t>
            </a:r>
            <a:endParaRPr b="1" i="0" sz="1800" u="none" cap="none" strike="noStrik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z3.bmp" id="338" name="Google Shape;338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3871" y="869231"/>
            <a:ext cx="7148525" cy="4774347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43"/>
          <p:cNvSpPr txBox="1"/>
          <p:nvPr/>
        </p:nvSpPr>
        <p:spPr>
          <a:xfrm>
            <a:off x="1500166" y="142852"/>
            <a:ext cx="6500858" cy="64294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200"/>
              <a:buFont typeface="Arial"/>
              <a:buNone/>
            </a:pPr>
            <a:r>
              <a:rPr b="1" i="0" lang="en-US" sz="22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Первый эксперимент на SHE Factory</a:t>
            </a:r>
            <a:br>
              <a:rPr b="1" i="0" lang="en-US" sz="22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2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                               </a:t>
            </a:r>
            <a:r>
              <a:rPr b="1" i="0" lang="en-US" sz="2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Синтез нового элемента 120</a:t>
            </a:r>
            <a:endParaRPr b="1" i="0" sz="20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z3.bmp" id="340" name="Google Shape;340;p4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0624" y="868680"/>
            <a:ext cx="7146758" cy="4773168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43"/>
          <p:cNvSpPr txBox="1"/>
          <p:nvPr/>
        </p:nvSpPr>
        <p:spPr>
          <a:xfrm>
            <a:off x="5286380" y="3357562"/>
            <a:ext cx="3677482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baseline="3000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249</a:t>
            </a:r>
            <a:r>
              <a:rPr b="1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Cf(</a:t>
            </a:r>
            <a:r>
              <a:rPr b="1" baseline="3000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50</a:t>
            </a:r>
            <a:r>
              <a:rPr b="1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Ti,3-4</a:t>
            </a:r>
            <a:r>
              <a:rPr b="1" i="1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r>
              <a:rPr b="1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r>
              <a:rPr b="1" baseline="3000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295,296</a:t>
            </a:r>
            <a:r>
              <a:rPr b="1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120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baseline="3000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251</a:t>
            </a:r>
            <a:r>
              <a:rPr b="1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Cf(</a:t>
            </a:r>
            <a:r>
              <a:rPr b="1" baseline="3000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50</a:t>
            </a:r>
            <a:r>
              <a:rPr b="1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Ti,3-4</a:t>
            </a:r>
            <a:r>
              <a:rPr b="1" i="1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r>
              <a:rPr b="1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r>
              <a:rPr b="1" baseline="3000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297,298</a:t>
            </a:r>
            <a:r>
              <a:rPr b="1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120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baseline="30000" i="0" lang="en-US" sz="28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248</a:t>
            </a:r>
            <a:r>
              <a:rPr b="1" i="0" lang="en-US" sz="24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Cm(</a:t>
            </a:r>
            <a:r>
              <a:rPr b="1" baseline="30000" i="0" lang="en-US" sz="28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54</a:t>
            </a:r>
            <a:r>
              <a:rPr b="1" i="0" lang="en-US" sz="24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Cr,3-4</a:t>
            </a:r>
            <a:r>
              <a:rPr b="1" i="1" lang="en-US" sz="24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r>
              <a:rPr b="1" i="0" lang="en-US" sz="24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r>
              <a:rPr b="1" baseline="30000" i="0" lang="en-US" sz="28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298,299</a:t>
            </a:r>
            <a:r>
              <a:rPr b="1" i="0" lang="en-US" sz="24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120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342;p43"/>
          <p:cNvSpPr txBox="1"/>
          <p:nvPr/>
        </p:nvSpPr>
        <p:spPr>
          <a:xfrm>
            <a:off x="3352800" y="4643446"/>
            <a:ext cx="564835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Дочерние ядра </a:t>
            </a:r>
            <a:r>
              <a:rPr b="1" baseline="30000" i="0" lang="en-US" sz="20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294</a:t>
            </a:r>
            <a:r>
              <a:rPr b="1" i="0" lang="en-US" sz="18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Og, </a:t>
            </a:r>
            <a:r>
              <a:rPr b="1" baseline="30000" i="0" lang="en-US" sz="20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290,291</a:t>
            </a:r>
            <a:r>
              <a:rPr b="1" i="0" lang="en-US" sz="18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Lv, </a:t>
            </a:r>
            <a:r>
              <a:rPr b="1" baseline="30000" i="0" lang="en-US" sz="18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284–286</a:t>
            </a:r>
            <a:r>
              <a:rPr b="1" i="0" lang="en-US" sz="18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Fl … известны</a:t>
            </a:r>
            <a:endParaRPr b="1" i="0" sz="1800" u="none" cap="none" strike="noStrik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p43"/>
          <p:cNvSpPr txBox="1"/>
          <p:nvPr/>
        </p:nvSpPr>
        <p:spPr>
          <a:xfrm>
            <a:off x="1069137" y="5786454"/>
            <a:ext cx="700332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C000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σ</a:t>
            </a:r>
            <a:r>
              <a:rPr b="1" i="0" lang="en-US" sz="18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=50 фб, h</a:t>
            </a:r>
            <a:r>
              <a:rPr b="1" baseline="-25000" i="0" lang="en-US" sz="2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t</a:t>
            </a:r>
            <a:r>
              <a:rPr b="1" i="0" lang="en-US" sz="18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=0.3 мг/см</a:t>
            </a:r>
            <a:r>
              <a:rPr b="1" baseline="30000" i="0" lang="en-US" sz="2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b="1" i="0" lang="en-US" sz="18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, ε</a:t>
            </a:r>
            <a:r>
              <a:rPr b="1" baseline="-25000" i="0" lang="en-US" sz="2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coll</a:t>
            </a:r>
            <a:r>
              <a:rPr b="1" i="0" lang="en-US" sz="18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=0.6, I</a:t>
            </a:r>
            <a:r>
              <a:rPr b="1" baseline="-25000" i="0" lang="en-US" sz="2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beam</a:t>
            </a:r>
            <a:r>
              <a:rPr b="1" i="0" lang="en-US" sz="18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=3 p</a:t>
            </a:r>
            <a:r>
              <a:rPr b="1" i="0" lang="en-US" sz="1800" u="none" cap="none" strike="noStrike">
                <a:solidFill>
                  <a:srgbClr val="C000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μ</a:t>
            </a:r>
            <a:r>
              <a:rPr b="1" i="0" lang="en-US" sz="18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A → ≈1 событие в месяц</a:t>
            </a:r>
            <a:endParaRPr b="1" i="0" sz="1800" u="none" cap="none" strike="noStrik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44"/>
          <p:cNvSpPr txBox="1"/>
          <p:nvPr>
            <p:ph type="title"/>
          </p:nvPr>
        </p:nvSpPr>
        <p:spPr>
          <a:xfrm>
            <a:off x="475129" y="843873"/>
            <a:ext cx="8325971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en-US" sz="3000"/>
              <a:t>Сигнал с осциллографа визуализированный </a:t>
            </a:r>
            <a:endParaRPr sz="3000"/>
          </a:p>
        </p:txBody>
      </p:sp>
      <p:pic>
        <p:nvPicPr>
          <p:cNvPr id="349" name="Google Shape;349;p4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20237" y="1838045"/>
            <a:ext cx="6503526" cy="3848240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Google Shape;350;p44"/>
          <p:cNvSpPr txBox="1"/>
          <p:nvPr/>
        </p:nvSpPr>
        <p:spPr>
          <a:xfrm>
            <a:off x="2819400" y="3896656"/>
            <a:ext cx="119359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TOF Start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1" name="Google Shape;351;p44"/>
          <p:cNvSpPr txBox="1"/>
          <p:nvPr/>
        </p:nvSpPr>
        <p:spPr>
          <a:xfrm>
            <a:off x="4800600" y="4876800"/>
            <a:ext cx="118077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TOF Stop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45"/>
          <p:cNvSpPr txBox="1"/>
          <p:nvPr>
            <p:ph type="title"/>
          </p:nvPr>
        </p:nvSpPr>
        <p:spPr>
          <a:xfrm>
            <a:off x="1080986" y="903609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lang="en-US" sz="2700"/>
              <a:t>Симулятор сигнала для разработки приложения</a:t>
            </a:r>
            <a:endParaRPr sz="2700"/>
          </a:p>
        </p:txBody>
      </p:sp>
      <p:pic>
        <p:nvPicPr>
          <p:cNvPr id="357" name="Google Shape;357;p45"/>
          <p:cNvPicPr preferRelativeResize="0"/>
          <p:nvPr/>
        </p:nvPicPr>
        <p:blipFill rotWithShape="1">
          <a:blip r:embed="rId3">
            <a:alphaModFix/>
          </a:blip>
          <a:srcRect b="0" l="2618" r="3332" t="0"/>
          <a:stretch/>
        </p:blipFill>
        <p:spPr>
          <a:xfrm>
            <a:off x="272143" y="2054741"/>
            <a:ext cx="8599715" cy="3020547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p45"/>
          <p:cNvSpPr/>
          <p:nvPr/>
        </p:nvSpPr>
        <p:spPr>
          <a:xfrm>
            <a:off x="272143" y="5167470"/>
            <a:ext cx="6317563" cy="3231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Произвольный генератор функций Tektronix AFG3052C (2ch,1GSaS)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9" name="Google Shape;359;p45"/>
          <p:cNvSpPr/>
          <p:nvPr/>
        </p:nvSpPr>
        <p:spPr>
          <a:xfrm>
            <a:off x="1619251" y="5481104"/>
            <a:ext cx="7252607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Осциллограф с поддержкой Ethernet Tektronix MDO3102 (2ch,5GSaS,Mixed domain) for DGFRS 2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z3.bmp" id="364" name="Google Shape;364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0100" y="1357298"/>
            <a:ext cx="7144786" cy="4643469"/>
          </a:xfrm>
          <a:prstGeom prst="rect">
            <a:avLst/>
          </a:prstGeom>
          <a:noFill/>
          <a:ln>
            <a:noFill/>
          </a:ln>
        </p:spPr>
      </p:pic>
      <p:sp>
        <p:nvSpPr>
          <p:cNvPr id="365" name="Google Shape;365;p46"/>
          <p:cNvSpPr txBox="1"/>
          <p:nvPr/>
        </p:nvSpPr>
        <p:spPr>
          <a:xfrm>
            <a:off x="3923928" y="928670"/>
            <a:ext cx="4219972" cy="3571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Ожидаемые свойства распада изотопов Og</a:t>
            </a:r>
            <a:endParaRPr b="1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6" name="Google Shape;366;p46"/>
          <p:cNvSpPr txBox="1"/>
          <p:nvPr/>
        </p:nvSpPr>
        <p:spPr>
          <a:xfrm>
            <a:off x="2143108" y="142852"/>
            <a:ext cx="6572296" cy="64294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Первые эксперименты на SHE Factory</a:t>
            </a:r>
            <a:br>
              <a:rPr b="1" i="0" lang="en-US" sz="1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1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                 </a:t>
            </a:r>
            <a:r>
              <a:rPr b="1" baseline="30000" i="0" lang="en-US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249-251</a:t>
            </a:r>
            <a:r>
              <a:rPr b="1" i="0" lang="en-US" sz="1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Cf+</a:t>
            </a:r>
            <a:r>
              <a:rPr b="1" baseline="30000" i="0" lang="en-US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48</a:t>
            </a:r>
            <a:r>
              <a:rPr b="1" i="0" lang="en-US" sz="1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Ca – синтез самых тяжелых изотопов Og</a:t>
            </a:r>
            <a:endParaRPr b="1" i="0" sz="18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7" name="Google Shape;367;p46"/>
          <p:cNvSpPr txBox="1"/>
          <p:nvPr/>
        </p:nvSpPr>
        <p:spPr>
          <a:xfrm>
            <a:off x="179512" y="5357826"/>
            <a:ext cx="7607198" cy="71438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Новая мишень  </a:t>
            </a:r>
            <a:r>
              <a:rPr b="1" baseline="30000" i="0" lang="en-US" sz="24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249-251</a:t>
            </a:r>
            <a:r>
              <a:rPr b="1" i="0" lang="en-US" sz="20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Cf  находится в стадии подготовки  в ORNL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C000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σ</a:t>
            </a:r>
            <a:r>
              <a:rPr b="1" i="0" lang="en-US" sz="18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=0.5 пб, h</a:t>
            </a:r>
            <a:r>
              <a:rPr b="1" baseline="-25000" i="0" lang="en-US" sz="18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t</a:t>
            </a:r>
            <a:r>
              <a:rPr b="1" i="0" lang="en-US" sz="18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=0.3 мг/см</a:t>
            </a:r>
            <a:r>
              <a:rPr b="1" baseline="30000" i="0" lang="en-US" sz="2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b="1" i="0" lang="en-US" sz="18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b="1" i="0" lang="en-US" sz="2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ε</a:t>
            </a:r>
            <a:r>
              <a:rPr b="1" baseline="-25000" i="0" lang="en-US" sz="2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coll</a:t>
            </a:r>
            <a:r>
              <a:rPr b="1" i="0" lang="en-US" sz="18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=0.6, I</a:t>
            </a:r>
            <a:r>
              <a:rPr b="1" baseline="-25000" i="0" lang="en-US" sz="2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beam</a:t>
            </a:r>
            <a:r>
              <a:rPr b="1" i="0" lang="en-US" sz="18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=5 p</a:t>
            </a:r>
            <a:r>
              <a:rPr b="1" i="0" lang="en-US" sz="1800" u="none" cap="none" strike="noStrike">
                <a:solidFill>
                  <a:srgbClr val="C000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μ</a:t>
            </a:r>
            <a:r>
              <a:rPr b="1" i="0" lang="en-US" sz="18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A → ≈ 4 события в неделю</a:t>
            </a:r>
            <a:endParaRPr b="1" i="0" sz="2000" u="none" cap="none" strike="noStrik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8" name="Google Shape;368;p46"/>
          <p:cNvSpPr txBox="1"/>
          <p:nvPr/>
        </p:nvSpPr>
        <p:spPr>
          <a:xfrm>
            <a:off x="1785918" y="6143644"/>
            <a:ext cx="6000792" cy="571504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006600"/>
                </a:solidFill>
                <a:latin typeface="Arial"/>
                <a:ea typeface="Arial"/>
                <a:cs typeface="Arial"/>
                <a:sym typeface="Arial"/>
              </a:rPr>
              <a:t>             Синтез 120 элемента в реакции с </a:t>
            </a:r>
            <a:r>
              <a:rPr b="1" baseline="30000" i="0" lang="en-US" sz="2400" u="none" cap="none" strike="noStrike">
                <a:solidFill>
                  <a:srgbClr val="006600"/>
                </a:solidFill>
                <a:latin typeface="Arial"/>
                <a:ea typeface="Arial"/>
                <a:cs typeface="Arial"/>
                <a:sym typeface="Arial"/>
              </a:rPr>
              <a:t>50</a:t>
            </a:r>
            <a:r>
              <a:rPr b="1" i="0" lang="en-US" sz="2000" u="none" cap="none" strike="noStrike">
                <a:solidFill>
                  <a:srgbClr val="006600"/>
                </a:solidFill>
                <a:latin typeface="Arial"/>
                <a:ea typeface="Arial"/>
                <a:cs typeface="Arial"/>
                <a:sym typeface="Arial"/>
              </a:rPr>
              <a:t>Ti</a:t>
            </a:r>
            <a:endParaRPr b="1" i="0" sz="2000" u="none" cap="none" strike="noStrike">
              <a:solidFill>
                <a:srgbClr val="0066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9" name="Google Shape;369;p46"/>
          <p:cNvSpPr txBox="1"/>
          <p:nvPr/>
        </p:nvSpPr>
        <p:spPr>
          <a:xfrm>
            <a:off x="7429520" y="5407239"/>
            <a:ext cx="184731" cy="30777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95373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