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73" r:id="rId8"/>
    <p:sldId id="263" r:id="rId9"/>
    <p:sldId id="264" r:id="rId10"/>
    <p:sldId id="265" r:id="rId11"/>
    <p:sldId id="266" r:id="rId12"/>
    <p:sldId id="268" r:id="rId13"/>
    <p:sldId id="272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94" autoAdjust="0"/>
  </p:normalViewPr>
  <p:slideViewPr>
    <p:cSldViewPr snapToGrid="0">
      <p:cViewPr varScale="1">
        <p:scale>
          <a:sx n="79" d="100"/>
          <a:sy n="79" d="100"/>
        </p:scale>
        <p:origin x="82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EDCF1-6B83-4F88-9BB1-067B2547746B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6E0DB-86B1-4B57-AB4A-5E4B12911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1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3166-0FCB-4692-ACDD-A6D0866DF457}" type="datetime1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3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C418-A881-428D-9E62-928C6FA3DA53}" type="datetime1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9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D3B4-6345-4304-BCFF-535FD4453C42}" type="datetime1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209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109F7-EE51-4982-A3AC-9C06758A5D8C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94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46D0-C1CE-4C9F-B156-279C9CB779E8}" type="datetime1">
              <a:rPr lang="ru-RU" smtClean="0"/>
              <a:t>16.05.2025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5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C3CB-C2E1-4350-97D7-615F767BF0B6}" type="datetime1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63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2F1-F781-4192-9A65-B5ED81BB1F0D}" type="datetime1">
              <a:rPr lang="ru-RU" smtClean="0"/>
              <a:t>16.05.2025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91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E6B9-682A-4907-9618-2A1B8D9C6CA2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33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F84-002F-496B-A0AD-DB101D99FD2E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55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9756-7C32-45A5-A269-979906F83714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5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65F6-C963-4759-9D52-E1D3D27DAAB4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79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D6FA-F59C-4B96-B01F-E65631FABFEC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695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91763-723C-486C-BFBE-0959725DDB6B}" type="datetime1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75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F840-E187-42B5-A68E-A6E5212E7DD1}" type="datetime1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07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84D0-1F3A-48F8-9A3B-F959D8EFC1C5}" type="datetime1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30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F14C-3D0C-4FE9-8859-573CB0C7D0EB}" type="datetime1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005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A5F2-3201-4DE0-86F0-B1DF2F367E00}" type="datetime1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0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5EE3213-3CF4-4712-B1E0-FE7D9F4F39D2}" type="datetime1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EFA9C6-B5E8-4152-B7D6-036CD66F9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9393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739186-33CD-67F6-62E4-8A0CB7696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77553"/>
            <a:ext cx="9440034" cy="1828801"/>
          </a:xfrm>
        </p:spPr>
        <p:txBody>
          <a:bodyPr>
            <a:normAutofit/>
          </a:bodyPr>
          <a:lstStyle/>
          <a:p>
            <a:r>
              <a:rPr lang="ru-RU" sz="4400" dirty="0">
                <a:cs typeface="Times New Roman" panose="02020603050405020304" pitchFamily="18" charset="0"/>
              </a:rPr>
              <a:t> Эффект </a:t>
            </a:r>
            <a:r>
              <a:rPr lang="ru-RU" sz="4400" dirty="0" err="1">
                <a:cs typeface="Times New Roman" panose="02020603050405020304" pitchFamily="18" charset="0"/>
              </a:rPr>
              <a:t>завихренности</a:t>
            </a:r>
            <a:r>
              <a:rPr lang="ru-RU" sz="4400" dirty="0">
                <a:cs typeface="Times New Roman" panose="02020603050405020304" pitchFamily="18" charset="0"/>
              </a:rPr>
              <a:t> в столкновениях тяжелых ионов.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051540-DF4B-7D6E-A4A3-D302C28E0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2904066"/>
            <a:ext cx="9440034" cy="1049867"/>
          </a:xfrm>
        </p:spPr>
        <p:txBody>
          <a:bodyPr>
            <a:normAutofit fontScale="25000" lnSpcReduction="20000"/>
          </a:bodyPr>
          <a:lstStyle/>
          <a:p>
            <a:pPr algn="r"/>
            <a:br>
              <a:rPr lang="ru-RU" sz="4900" dirty="0"/>
            </a:br>
            <a:br>
              <a:rPr lang="ru-RU" sz="4900" dirty="0"/>
            </a:br>
            <a:br>
              <a:rPr lang="ru-RU" sz="4900" dirty="0"/>
            </a:br>
            <a:br>
              <a:rPr lang="ru-RU" sz="4900" dirty="0"/>
            </a:br>
            <a:br>
              <a:rPr lang="ru-RU" sz="4900" dirty="0"/>
            </a:br>
            <a:br>
              <a:rPr lang="ru-RU" sz="4900" dirty="0"/>
            </a:br>
            <a:br>
              <a:rPr lang="ru-RU" sz="4900" dirty="0"/>
            </a:br>
            <a:br>
              <a:rPr lang="ru-RU" sz="4900" dirty="0"/>
            </a:br>
            <a:br>
              <a:rPr lang="ru-RU" sz="4900" dirty="0">
                <a:latin typeface="SFRM1440"/>
              </a:rPr>
            </a:br>
            <a:r>
              <a:rPr lang="ru-RU" sz="7200" dirty="0">
                <a:latin typeface="SFRM1440"/>
                <a:cs typeface="Times New Roman" panose="02020603050405020304" pitchFamily="18" charset="0"/>
              </a:rPr>
              <a:t>Подготовил и выполнил</a:t>
            </a:r>
          </a:p>
          <a:p>
            <a:pPr algn="r"/>
            <a:r>
              <a:rPr lang="ru-RU" sz="7200" dirty="0">
                <a:latin typeface="SFRM1440"/>
                <a:cs typeface="Times New Roman" panose="02020603050405020304" pitchFamily="18" charset="0"/>
              </a:rPr>
              <a:t>Абдуллин Тимур Альбертович</a:t>
            </a:r>
          </a:p>
          <a:p>
            <a:pPr algn="r"/>
            <a:r>
              <a:rPr lang="ru-RU" sz="7200" dirty="0">
                <a:latin typeface="SFRM1440"/>
                <a:cs typeface="Times New Roman" panose="02020603050405020304" pitchFamily="18" charset="0"/>
              </a:rPr>
              <a:t>Кафедра физики элементарных частиц (группа 409)</a:t>
            </a:r>
          </a:p>
          <a:p>
            <a:pPr algn="r"/>
            <a:r>
              <a:rPr lang="ru-RU" sz="7200" dirty="0">
                <a:latin typeface="SFRM1440"/>
                <a:cs typeface="Times New Roman" panose="02020603050405020304" pitchFamily="18" charset="0"/>
              </a:rPr>
              <a:t>Научный руководитель</a:t>
            </a:r>
          </a:p>
          <a:p>
            <a:pPr algn="r"/>
            <a:r>
              <a:rPr lang="ru-RU" sz="7200" dirty="0">
                <a:latin typeface="SFRM1440"/>
                <a:cs typeface="Times New Roman" panose="02020603050405020304" pitchFamily="18" charset="0"/>
              </a:rPr>
              <a:t>к. ф. -м. н. Апарин Алексей Андреевич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135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45078-4AB7-C302-16C7-19B85188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37018"/>
            <a:ext cx="10353762" cy="970450"/>
          </a:xfrm>
        </p:spPr>
        <p:txBody>
          <a:bodyPr/>
          <a:lstStyle/>
          <a:p>
            <a:r>
              <a:rPr lang="ru-RU" dirty="0"/>
              <a:t>Кварк-глюонная плазма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866E59-2CFE-AF16-7C05-2C461824F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693" y="1154913"/>
            <a:ext cx="5118835" cy="405923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C68444-2A7F-F657-24DE-89CABAC81E89}"/>
              </a:ext>
            </a:extLst>
          </p:cNvPr>
          <p:cNvSpPr txBox="1"/>
          <p:nvPr/>
        </p:nvSpPr>
        <p:spPr>
          <a:xfrm>
            <a:off x="6177127" y="1154913"/>
            <a:ext cx="60945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latin typeface="SFRM1440"/>
              </a:rPr>
              <a:t>Состояние квази-свободных кварков и глюонов, когда вследствие высоких температур или плотностей взаимодействие между ними слабеет и они больше не удерживаются внутри нуклонов. </a:t>
            </a:r>
            <a:br>
              <a:rPr lang="ru-RU" sz="1800" b="0" i="0" u="none" strike="noStrike" baseline="0" dirty="0">
                <a:latin typeface="SFRM1440"/>
              </a:rPr>
            </a:br>
            <a:br>
              <a:rPr lang="ru-RU" sz="1800" b="0" i="0" u="none" strike="noStrike" baseline="0" dirty="0">
                <a:latin typeface="SFRM1440"/>
              </a:rPr>
            </a:br>
            <a:r>
              <a:rPr lang="ru-RU" sz="1800" b="0" i="0" u="none" strike="noStrike" baseline="0" dirty="0">
                <a:latin typeface="SFRM1440"/>
              </a:rPr>
              <a:t>В столкновениях тяжелых ионов при достаточной энергии ускорителя достижима плотность энергии, значительно превышающая среднюю плотность энергии в нуклоне, </a:t>
            </a:r>
            <a:r>
              <a:rPr lang="ru-RU" sz="1800" b="0" i="0" u="none" strike="noStrike" baseline="0" dirty="0" err="1">
                <a:latin typeface="SFRM1440"/>
              </a:rPr>
              <a:t>т.е</a:t>
            </a:r>
            <a:r>
              <a:rPr lang="ru-RU" sz="1800" b="0" i="0" u="none" strike="noStrike" baseline="0" dirty="0">
                <a:latin typeface="SFRM1440"/>
              </a:rPr>
              <a:t> возможно экспериментальное изучение КГП.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BA8E3B-C128-6799-19D0-3F9E22B3F6DE}"/>
              </a:ext>
            </a:extLst>
          </p:cNvPr>
          <p:cNvSpPr txBox="1"/>
          <p:nvPr/>
        </p:nvSpPr>
        <p:spPr>
          <a:xfrm>
            <a:off x="612549" y="5214150"/>
            <a:ext cx="612559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SFRM1440"/>
                <a:cs typeface="Times New Roman" panose="02020603050405020304" pitchFamily="18" charset="0"/>
              </a:rPr>
              <a:t> Фазовая диаграмма ядерного вещества представленная в терминах энергетической температуры T и относительной барионной плотности n/n0. Разными цветами показаны разные фазы ядерной материи.</a:t>
            </a:r>
          </a:p>
          <a:p>
            <a:r>
              <a:rPr lang="ru-RU" sz="1400" dirty="0">
                <a:latin typeface="SFRM1440"/>
                <a:cs typeface="Times New Roman" panose="02020603050405020304" pitchFamily="18" charset="0"/>
              </a:rPr>
              <a:t>Отмечены области, доступные для исследования на различных экспериментальных установках. Зеленым отмечена область применимости теоретических вычислений на решетке.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E6F668E-2FC5-4C3D-1055-656F63EF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2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205475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62F48-2508-16D2-4B8F-0DCCC503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86" y="0"/>
            <a:ext cx="10353762" cy="970450"/>
          </a:xfrm>
        </p:spPr>
        <p:txBody>
          <a:bodyPr/>
          <a:lstStyle/>
          <a:p>
            <a:r>
              <a:rPr lang="ru-RU" dirty="0"/>
              <a:t>Возникновение кварковой материи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D016A56-D820-F238-D4F3-8738D8F14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43" y="1520036"/>
            <a:ext cx="6615997" cy="262645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566E72-6D63-92FD-8756-3D44338B7910}"/>
              </a:ext>
            </a:extLst>
          </p:cNvPr>
          <p:cNvSpPr txBox="1"/>
          <p:nvPr/>
        </p:nvSpPr>
        <p:spPr>
          <a:xfrm>
            <a:off x="317859" y="4298270"/>
            <a:ext cx="649467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SFRM1440"/>
                <a:cs typeface="Times New Roman" panose="02020603050405020304" pitchFamily="18" charset="0"/>
              </a:rPr>
              <a:t>Схематичное изображение столкновения двух тяжелых ионов. До столкновения ядра сжаты вдоль траектории движения за счет эффекта Лоренца. После столкновения в области перекрытия ядер может возникать система из квази-свободных кварков и глюонов. Цветными точками отмечены отдельные кварки и глюоны.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BCD177-E934-2D58-0F38-7F8909960431}"/>
              </a:ext>
            </a:extLst>
          </p:cNvPr>
          <p:cNvSpPr txBox="1"/>
          <p:nvPr/>
        </p:nvSpPr>
        <p:spPr>
          <a:xfrm>
            <a:off x="6812535" y="1435948"/>
            <a:ext cx="53794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  <a:cs typeface="Times New Roman" panose="02020603050405020304" pitchFamily="18" charset="0"/>
              </a:rPr>
              <a:t>Кварковая материя может возникать в столкновениях ультра релятивистских тяжелых ионов на короткое время, превращаясь затем в обычную адронную материю и распадаясь на конечные адроны. Схематично этот процесс изображен на рисунке. Образованная в результате столкновения тяжелых ионов система демонстрирует коллективные свойства и, следовательно, может быть описана методами релятивистской гидродинамики.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DCFEF6B-6316-2591-B60C-23B3B8DA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3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207690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93DE0-60C3-3B8E-521D-71C5FCFB1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260" y="0"/>
            <a:ext cx="10353762" cy="970450"/>
          </a:xfrm>
        </p:spPr>
        <p:txBody>
          <a:bodyPr/>
          <a:lstStyle/>
          <a:p>
            <a:r>
              <a:rPr lang="ru-RU" dirty="0" err="1"/>
              <a:t>Завихренность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A9AF70-5135-1354-43D5-B2C99E12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15" y="1414891"/>
            <a:ext cx="5554303" cy="21006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E1A1C3-8A78-CE3C-651F-2131E9C098EA}"/>
              </a:ext>
            </a:extLst>
          </p:cNvPr>
          <p:cNvSpPr txBox="1"/>
          <p:nvPr/>
        </p:nvSpPr>
        <p:spPr>
          <a:xfrm>
            <a:off x="322715" y="3429000"/>
            <a:ext cx="55543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latin typeface="SFRM1440"/>
              </a:rPr>
            </a:br>
            <a:r>
              <a:rPr lang="ru-RU" sz="1400" b="0" i="0" dirty="0">
                <a:effectLst/>
                <a:latin typeface="SFRM1440"/>
              </a:rPr>
              <a:t>Схематическое изображение столкновения. Стрелки указывают поле скорости потока, как орбитальный угловой момент, так и магнитное поле указывают внутрь страницы.</a:t>
            </a:r>
            <a:endParaRPr lang="ru-RU" sz="1400" dirty="0">
              <a:latin typeface="SFRM144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A3C610-F238-85DA-2CEF-FC8AC612AC10}"/>
              </a:ext>
            </a:extLst>
          </p:cNvPr>
          <p:cNvSpPr txBox="1"/>
          <p:nvPr/>
        </p:nvSpPr>
        <p:spPr>
          <a:xfrm>
            <a:off x="6000141" y="1414891"/>
            <a:ext cx="60945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При нецентральных столкновениях тяжелых ионов</a:t>
            </a:r>
            <a:r>
              <a:rPr lang="en-US" dirty="0">
                <a:latin typeface="SFRM1440"/>
              </a:rPr>
              <a:t> </a:t>
            </a:r>
            <a:r>
              <a:rPr lang="ru-RU" dirty="0">
                <a:latin typeface="SFRM1440"/>
              </a:rPr>
              <a:t>существует несколько путей образования </a:t>
            </a:r>
            <a:r>
              <a:rPr lang="ru-RU" dirty="0" err="1">
                <a:latin typeface="SFRM1440"/>
              </a:rPr>
              <a:t>завихренности</a:t>
            </a:r>
            <a:r>
              <a:rPr lang="ru-RU" dirty="0">
                <a:latin typeface="SFRM1440"/>
              </a:rPr>
              <a:t>. Основным является большой угловой момент образован- ной системы. После столкновения его часть сохраняется в кварк-глюонной плазме в виде углового вращения жидкости. Также источниками </a:t>
            </a:r>
            <a:r>
              <a:rPr lang="ru-RU" dirty="0" err="1">
                <a:latin typeface="SFRM1440"/>
              </a:rPr>
              <a:t>завихренности</a:t>
            </a:r>
            <a:r>
              <a:rPr lang="ru-RU" dirty="0">
                <a:latin typeface="SFRM1440"/>
              </a:rPr>
              <a:t> являются сверхсильное магнитное поле, расширяющиеся струи в кварк-глюонной плазме и неоднородное пространственное расширение фаербола.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D3B1172-5F3C-35DA-6697-EC3E311EC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256" y="4771247"/>
            <a:ext cx="3590982" cy="6718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9059130-39E2-5B26-8DF9-2D39DC611FCF}"/>
              </a:ext>
            </a:extLst>
          </p:cNvPr>
          <p:cNvSpPr txBox="1"/>
          <p:nvPr/>
        </p:nvSpPr>
        <p:spPr>
          <a:xfrm>
            <a:off x="528256" y="5573473"/>
            <a:ext cx="60945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SFRM1440"/>
              </a:rPr>
              <a:t>Формула углового момента </a:t>
            </a:r>
            <a:br>
              <a:rPr lang="ru-RU" sz="1400" dirty="0">
                <a:latin typeface="SFRM1440"/>
              </a:rPr>
            </a:br>
            <a:r>
              <a:rPr lang="ru-RU" sz="1400" dirty="0">
                <a:latin typeface="SFRM1440"/>
              </a:rPr>
              <a:t>b - прицельный параметр</a:t>
            </a:r>
            <a:br>
              <a:rPr lang="ru-RU" sz="1400" dirty="0">
                <a:latin typeface="SFRM1440"/>
              </a:rPr>
            </a:br>
            <a:r>
              <a:rPr lang="ru-RU" sz="1400" dirty="0">
                <a:latin typeface="SFRM1440"/>
              </a:rPr>
              <a:t>A - число нуклонов в одном ядре. </a:t>
            </a:r>
            <a:endParaRPr lang="ru-RU" sz="14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F55003B-53B1-4751-5DF2-89DCFB940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4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513701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AAE38-C08D-DA46-4FE6-208A32A3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896" y="45018"/>
            <a:ext cx="10353762" cy="970450"/>
          </a:xfrm>
        </p:spPr>
        <p:txBody>
          <a:bodyPr/>
          <a:lstStyle/>
          <a:p>
            <a:r>
              <a:rPr lang="ru-RU" dirty="0"/>
              <a:t>Способы вычисления </a:t>
            </a:r>
            <a:r>
              <a:rPr lang="ru-RU" dirty="0" err="1"/>
              <a:t>завихренности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EC85E5-F40A-CA20-D7CE-032E48D710D5}"/>
              </a:ext>
            </a:extLst>
          </p:cNvPr>
          <p:cNvSpPr txBox="1"/>
          <p:nvPr/>
        </p:nvSpPr>
        <p:spPr>
          <a:xfrm>
            <a:off x="1324990" y="1245527"/>
            <a:ext cx="79166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Существует несколько определений </a:t>
            </a:r>
            <a:r>
              <a:rPr lang="ru-RU" dirty="0" err="1">
                <a:latin typeface="SFRM1440"/>
              </a:rPr>
              <a:t>завихренности</a:t>
            </a:r>
            <a:r>
              <a:rPr lang="ru-RU" dirty="0">
                <a:latin typeface="SFRM1440"/>
              </a:rPr>
              <a:t> в литературе, которые удобны для анализа эффектов, возникающих в результате наличия вращения в системе. В классической гидродинамике </a:t>
            </a:r>
            <a:r>
              <a:rPr lang="ru-RU" dirty="0" err="1">
                <a:latin typeface="SFRM1440"/>
              </a:rPr>
              <a:t>завихренность</a:t>
            </a:r>
            <a:r>
              <a:rPr lang="en-US" dirty="0">
                <a:latin typeface="SFRM1440"/>
              </a:rPr>
              <a:t> </a:t>
            </a:r>
            <a:r>
              <a:rPr lang="ru-RU" dirty="0">
                <a:latin typeface="SFRM1440"/>
              </a:rPr>
              <a:t>определяется через ротор вектора классической скорости</a:t>
            </a:r>
            <a:r>
              <a:rPr lang="en-US" dirty="0">
                <a:latin typeface="SFRM1440"/>
              </a:rPr>
              <a:t>: </a:t>
            </a:r>
            <a:endParaRPr lang="ru-RU" dirty="0">
              <a:latin typeface="SFRM144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1F9942-6E49-9AAD-4FFD-02D29EB2E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134" y="2629695"/>
            <a:ext cx="2749860" cy="12339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FA37D7-5904-C3B3-8493-2A210BD2CE93}"/>
              </a:ext>
            </a:extLst>
          </p:cNvPr>
          <p:cNvSpPr txBox="1"/>
          <p:nvPr/>
        </p:nvSpPr>
        <p:spPr>
          <a:xfrm>
            <a:off x="1324990" y="4042813"/>
            <a:ext cx="8502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В  релятивистской  гидродинамике  </a:t>
            </a:r>
            <a:r>
              <a:rPr lang="ru-RU" dirty="0" err="1">
                <a:latin typeface="SFRM1440"/>
              </a:rPr>
              <a:t>завихренность</a:t>
            </a:r>
            <a:r>
              <a:rPr lang="ru-RU" dirty="0">
                <a:latin typeface="SFRM1440"/>
              </a:rPr>
              <a:t>  определяется формулой: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C4F64A-BE97-9E90-FD52-4DAFE8032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0" y="4595984"/>
            <a:ext cx="4053349" cy="10082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8168964-A36E-B2F4-B000-7E2E806B0F33}"/>
              </a:ext>
            </a:extLst>
          </p:cNvPr>
          <p:cNvSpPr txBox="1"/>
          <p:nvPr/>
        </p:nvSpPr>
        <p:spPr>
          <a:xfrm>
            <a:off x="1324990" y="563977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где v - 4-вектор скорости.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EB7468B-271F-53D7-1FDE-4B56FD1C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5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27409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D1B2D-2BFD-6658-D9D7-08F50D91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87" y="85817"/>
            <a:ext cx="10353762" cy="970450"/>
          </a:xfrm>
        </p:spPr>
        <p:txBody>
          <a:bodyPr/>
          <a:lstStyle/>
          <a:p>
            <a:r>
              <a:rPr lang="ru-RU" dirty="0"/>
              <a:t>Немного об </a:t>
            </a:r>
            <a:r>
              <a:rPr lang="en-US" dirty="0" err="1"/>
              <a:t>UrQMD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EADD4-46F5-5FCE-DE74-F98AD45B2745}"/>
              </a:ext>
            </a:extLst>
          </p:cNvPr>
          <p:cNvSpPr txBox="1"/>
          <p:nvPr/>
        </p:nvSpPr>
        <p:spPr>
          <a:xfrm>
            <a:off x="5426476" y="1259668"/>
            <a:ext cx="6314809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SFRM1440"/>
              </a:rPr>
              <a:t>UrQMD</a:t>
            </a:r>
            <a:r>
              <a:rPr lang="ru-RU" dirty="0">
                <a:latin typeface="SFRM1440"/>
              </a:rPr>
              <a:t> (Ultra-</a:t>
            </a:r>
            <a:r>
              <a:rPr lang="ru-RU" dirty="0" err="1">
                <a:latin typeface="SFRM1440"/>
              </a:rPr>
              <a:t>Relativistic</a:t>
            </a:r>
            <a:r>
              <a:rPr lang="ru-RU" dirty="0">
                <a:latin typeface="SFRM1440"/>
              </a:rPr>
              <a:t> Quantum </a:t>
            </a:r>
            <a:r>
              <a:rPr lang="ru-RU" dirty="0" err="1">
                <a:latin typeface="SFRM1440"/>
              </a:rPr>
              <a:t>Molecular</a:t>
            </a:r>
            <a:r>
              <a:rPr lang="ru-RU" dirty="0">
                <a:latin typeface="SFRM1440"/>
              </a:rPr>
              <a:t> Dynamics) - это модель, используемая в физике высоких энергий для описания столкновений частиц при высоких энергиях (диапазон энергий от SIS до RHIC), таких как столкновения ядер тяжелых элементов в ускорителях частиц. </a:t>
            </a:r>
            <a:br>
              <a:rPr lang="en-US" dirty="0">
                <a:latin typeface="SFRM1440"/>
              </a:rPr>
            </a:br>
            <a:br>
              <a:rPr lang="ru-RU" dirty="0">
                <a:latin typeface="SFRM1440"/>
              </a:rPr>
            </a:br>
            <a:r>
              <a:rPr lang="ru-RU" dirty="0">
                <a:latin typeface="SFRM1440"/>
              </a:rPr>
              <a:t>В настоящей работе используются данные Монте-Карло генератора </a:t>
            </a:r>
            <a:r>
              <a:rPr lang="ru-RU" dirty="0" err="1">
                <a:latin typeface="SFRM1440"/>
              </a:rPr>
              <a:t>UrQMD</a:t>
            </a:r>
            <a:r>
              <a:rPr lang="ru-RU" dirty="0">
                <a:latin typeface="SFRM1440"/>
              </a:rPr>
              <a:t> столкновений ядер золота при энергии √</a:t>
            </a:r>
            <a:r>
              <a:rPr lang="ru-RU" dirty="0" err="1">
                <a:latin typeface="SFRM1440"/>
              </a:rPr>
              <a:t>s</a:t>
            </a:r>
            <a:r>
              <a:rPr lang="ru-RU" baseline="-25000" dirty="0" err="1">
                <a:latin typeface="SFRM1440"/>
              </a:rPr>
              <a:t>NN</a:t>
            </a:r>
            <a:r>
              <a:rPr lang="ru-RU" dirty="0">
                <a:latin typeface="SFRM1440"/>
              </a:rPr>
              <a:t> = 9 ГэВ. Число событий составляет 7.6*10</a:t>
            </a:r>
            <a:r>
              <a:rPr lang="ru-RU" baseline="30000" dirty="0">
                <a:latin typeface="SFRM1440"/>
              </a:rPr>
              <a:t>6</a:t>
            </a:r>
            <a:br>
              <a:rPr lang="ru-RU" baseline="30000" dirty="0">
                <a:latin typeface="SFRM1440"/>
              </a:rPr>
            </a:br>
            <a:br>
              <a:rPr lang="ru-RU" baseline="30000" dirty="0">
                <a:latin typeface="SFRM1440"/>
              </a:rPr>
            </a:br>
            <a:br>
              <a:rPr lang="ru-RU" baseline="30000" dirty="0">
                <a:latin typeface="SFRM1440"/>
              </a:rPr>
            </a:br>
            <a:endParaRPr lang="ru-RU" dirty="0">
              <a:latin typeface="SFRM144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5FEB1-E060-2B50-F6FD-BCA337A4D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55" y="1259668"/>
            <a:ext cx="4816461" cy="28348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A5CBB0-0F9E-52F8-C69B-BCEBF96F7D0D}"/>
              </a:ext>
            </a:extLst>
          </p:cNvPr>
          <p:cNvSpPr txBox="1"/>
          <p:nvPr/>
        </p:nvSpPr>
        <p:spPr>
          <a:xfrm>
            <a:off x="5426476" y="4293152"/>
            <a:ext cx="6227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Обработка данных производилась с помощью программного пакета ROOT.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255C552-513D-DBA5-89C5-10531081C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6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5730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4FDE4-8F76-4801-21F8-395FDC4CF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0"/>
            <a:ext cx="10353762" cy="970450"/>
          </a:xfrm>
        </p:spPr>
        <p:txBody>
          <a:bodyPr/>
          <a:lstStyle/>
          <a:p>
            <a:r>
              <a:rPr lang="ru-RU" dirty="0"/>
              <a:t>Генерация событий и результат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FAF1EC-6988-12C9-0C67-EC8EA449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7</a:t>
            </a:fld>
            <a:endParaRPr lang="ru-RU" sz="20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83C6D91-B739-868F-E8D5-B5981EBAD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783" y="1254868"/>
            <a:ext cx="5871770" cy="300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9FC582-786F-C656-31DF-5731E7D54307}"/>
              </a:ext>
            </a:extLst>
          </p:cNvPr>
          <p:cNvSpPr txBox="1"/>
          <p:nvPr/>
        </p:nvSpPr>
        <p:spPr>
          <a:xfrm>
            <a:off x="1568585" y="4375638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Входные данные 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1DF2F1-4300-03D6-CEB0-1D541CFE64CE}"/>
              </a:ext>
            </a:extLst>
          </p:cNvPr>
          <p:cNvSpPr txBox="1"/>
          <p:nvPr/>
        </p:nvSpPr>
        <p:spPr>
          <a:xfrm>
            <a:off x="7259934" y="4375638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Результат работы программы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2C1D63-5F97-FD2C-E3CC-5A27EA2D0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63" y="1254868"/>
            <a:ext cx="5272092" cy="300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3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24CF1-2BC2-6D10-F496-BE6968A86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97" y="85818"/>
            <a:ext cx="10353762" cy="606641"/>
          </a:xfrm>
        </p:spPr>
        <p:txBody>
          <a:bodyPr>
            <a:normAutofit fontScale="90000"/>
          </a:bodyPr>
          <a:lstStyle/>
          <a:p>
            <a:r>
              <a:rPr lang="ru-RU" dirty="0"/>
              <a:t>Поле скоростей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303BAE-6E23-DF2B-D667-5725FD791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33" y="1205596"/>
            <a:ext cx="3064308" cy="22234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571002-4ECA-8AA7-948C-8D79D3B0BF4F}"/>
              </a:ext>
            </a:extLst>
          </p:cNvPr>
          <p:cNvSpPr txBox="1"/>
          <p:nvPr/>
        </p:nvSpPr>
        <p:spPr>
          <a:xfrm>
            <a:off x="620833" y="3520227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SFRM1440"/>
              </a:rPr>
              <a:t> Схема разбиения пространства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0A6AFF-5F09-212C-0C17-EAF7019270C6}"/>
              </a:ext>
            </a:extLst>
          </p:cNvPr>
          <p:cNvSpPr txBox="1"/>
          <p:nvPr/>
        </p:nvSpPr>
        <p:spPr>
          <a:xfrm>
            <a:off x="4920448" y="1275671"/>
            <a:ext cx="6094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Поле скоростей было рассчитано с использованием энергий и импульсов всех частиц в конечном состоянии. Для вычислений использовались два метода представления взаимодействия образованной в столкновении системы - гидродинамический и кинематический.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BC1125-4FDF-2157-37AF-E1B9039B0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33" y="3942137"/>
            <a:ext cx="3924848" cy="9240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C1CB18D-68F8-041B-5308-E88624888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795" y="3942137"/>
            <a:ext cx="3924848" cy="935512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730AE13-8675-8182-1FCA-58E457A5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8</a:t>
            </a:fld>
            <a:endParaRPr lang="ru-RU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08453-C8B1-8609-FA34-4C3BCFCE6BCC}"/>
              </a:ext>
            </a:extLst>
          </p:cNvPr>
          <p:cNvSpPr txBox="1"/>
          <p:nvPr/>
        </p:nvSpPr>
        <p:spPr>
          <a:xfrm>
            <a:off x="6279994" y="4976418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Формула скорости в кинетическом методе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ABE92-9A57-B10C-F6B9-9B36E3A6D580}"/>
              </a:ext>
            </a:extLst>
          </p:cNvPr>
          <p:cNvSpPr txBox="1"/>
          <p:nvPr/>
        </p:nvSpPr>
        <p:spPr>
          <a:xfrm>
            <a:off x="528563" y="4976418"/>
            <a:ext cx="6186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Формула скорости в гидродинамическом </a:t>
            </a:r>
            <a:br>
              <a:rPr lang="ru-RU" dirty="0">
                <a:latin typeface="SFRM1440"/>
              </a:rPr>
            </a:br>
            <a:r>
              <a:rPr lang="ru-RU" dirty="0">
                <a:latin typeface="SFRM1440"/>
              </a:rPr>
              <a:t>			методе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11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F3F65-DC5C-59D7-D148-55725E4A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46" y="96350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Промежуточные результаты</a:t>
            </a:r>
            <a:r>
              <a:rPr lang="en-US" dirty="0"/>
              <a:t>:</a:t>
            </a:r>
            <a:r>
              <a:rPr lang="ru-RU" dirty="0"/>
              <a:t> поле скоростей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725935-81EC-A7B6-B660-9C2D84E80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82" y="1177212"/>
            <a:ext cx="3793497" cy="18038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9FA90C-7FDF-8894-EE54-32C8BDE0D0CB}"/>
              </a:ext>
            </a:extLst>
          </p:cNvPr>
          <p:cNvSpPr txBox="1"/>
          <p:nvPr/>
        </p:nvSpPr>
        <p:spPr>
          <a:xfrm>
            <a:off x="766458" y="5602069"/>
            <a:ext cx="10659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Карта скоростей в ячейках среды в плоскости </a:t>
            </a:r>
            <a:r>
              <a:rPr lang="en-US" dirty="0" err="1">
                <a:latin typeface="SFRM1440"/>
              </a:rPr>
              <a:t>zx</a:t>
            </a:r>
            <a:r>
              <a:rPr lang="ru-RU" dirty="0">
                <a:latin typeface="SFRM1440"/>
              </a:rPr>
              <a:t> для слоя </a:t>
            </a:r>
            <a:r>
              <a:rPr lang="en-US" dirty="0">
                <a:latin typeface="SFRM1440"/>
              </a:rPr>
              <a:t>y</a:t>
            </a:r>
            <a:r>
              <a:rPr lang="ru-RU" dirty="0">
                <a:latin typeface="SFRM1440"/>
              </a:rPr>
              <a:t> (25;50), √</a:t>
            </a:r>
            <a:r>
              <a:rPr lang="ru-RU" dirty="0" err="1">
                <a:latin typeface="SFRM1440"/>
              </a:rPr>
              <a:t>s</a:t>
            </a:r>
            <a:r>
              <a:rPr lang="ru-RU" baseline="-25000" dirty="0" err="1">
                <a:latin typeface="SFRM1440"/>
              </a:rPr>
              <a:t>NN</a:t>
            </a:r>
            <a:r>
              <a:rPr lang="ru-RU" dirty="0">
                <a:latin typeface="SFRM1440"/>
              </a:rPr>
              <a:t> = 9 ГэВ, рассчитанная кинематическим (справа )и гидродинамическим (слева) методами.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C0D6E44-734E-14C3-8A5E-6787F9E66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9</a:t>
            </a:fld>
            <a:endParaRPr lang="ru-RU" sz="20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C80570-E673-C1FF-01EE-CE284F9B9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828" y="1177212"/>
            <a:ext cx="3482827" cy="17353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810C18-1D6E-0D24-88E2-DAA08FE09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82" y="3179489"/>
            <a:ext cx="3688809" cy="23557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6AD57D-3048-3F52-1873-AED77F16F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828" y="3179489"/>
            <a:ext cx="3534756" cy="23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13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24EE9-DE26-C4DB-8C2C-231276A6E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6350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dirty="0"/>
              <a:t>Кинематическая релятивистская </a:t>
            </a:r>
            <a:r>
              <a:rPr lang="ru-RU" dirty="0" err="1"/>
              <a:t>завихренность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31C97-E3D9-9B6C-5342-3DC509625B04}"/>
              </a:ext>
            </a:extLst>
          </p:cNvPr>
          <p:cNvSpPr txBox="1"/>
          <p:nvPr/>
        </p:nvSpPr>
        <p:spPr>
          <a:xfrm>
            <a:off x="913795" y="1282137"/>
            <a:ext cx="6094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Полученные двумя способами поля скоростей были использованы для расчета кинематической </a:t>
            </a:r>
            <a:r>
              <a:rPr lang="ru-RU" dirty="0" err="1">
                <a:latin typeface="SFRM1440"/>
              </a:rPr>
              <a:t>завихренности</a:t>
            </a:r>
            <a:r>
              <a:rPr lang="ru-RU" dirty="0">
                <a:latin typeface="SFRM1440"/>
              </a:rPr>
              <a:t>. Представление для численного расчета: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4B6E6-8613-15E5-34C1-515F2C746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5" y="2796712"/>
            <a:ext cx="6303585" cy="1139711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53FAB0-ACF9-E09E-14AA-BF6A7737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10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705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B6D4E-DFCD-4BE8-6DAE-A9E6D03E9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46" y="-167027"/>
            <a:ext cx="10353762" cy="970450"/>
          </a:xfrm>
        </p:spPr>
        <p:txBody>
          <a:bodyPr/>
          <a:lstStyle/>
          <a:p>
            <a:r>
              <a:rPr lang="ru-RU" dirty="0"/>
              <a:t>Результаты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8F8E4-166E-6DAF-B658-21B2C69CAC40}"/>
              </a:ext>
            </a:extLst>
          </p:cNvPr>
          <p:cNvSpPr txBox="1"/>
          <p:nvPr/>
        </p:nvSpPr>
        <p:spPr>
          <a:xfrm>
            <a:off x="826246" y="5711955"/>
            <a:ext cx="11664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SFRM1440"/>
              </a:rPr>
              <a:t>Величины </a:t>
            </a:r>
            <a:r>
              <a:rPr lang="ru-RU" dirty="0" err="1">
                <a:latin typeface="SFRM1440"/>
              </a:rPr>
              <a:t>завихренностей</a:t>
            </a:r>
            <a:r>
              <a:rPr lang="ru-RU" dirty="0">
                <a:latin typeface="SFRM1440"/>
              </a:rPr>
              <a:t>, подсчитанной с использованием скорости, полученной гидродинамическим и 								кинематическим  методами в слое </a:t>
            </a:r>
            <a:r>
              <a:rPr lang="en-US" dirty="0">
                <a:latin typeface="SFRM1440"/>
              </a:rPr>
              <a:t>y </a:t>
            </a:r>
            <a:r>
              <a:rPr lang="ru-RU" dirty="0">
                <a:latin typeface="SFRM1440"/>
              </a:rPr>
              <a:t>(-200, -150)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C3D9A7B-C829-CB6A-12D7-59CB3969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5925" y="6250760"/>
            <a:ext cx="753545" cy="365125"/>
          </a:xfrm>
        </p:spPr>
        <p:txBody>
          <a:bodyPr/>
          <a:lstStyle/>
          <a:p>
            <a:fld id="{4FEFA9C6-B5E8-4152-B7D6-036CD66F9859}" type="slidenum">
              <a:rPr lang="ru-RU" sz="2000" smtClean="0"/>
              <a:t>11</a:t>
            </a:fld>
            <a:endParaRPr lang="ru-RU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1CA49C-6D3A-1FAC-9A6A-0ABD21E7A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733" y="689330"/>
            <a:ext cx="4512858" cy="22660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563BD6-62E3-CD15-240E-FEF3AD9BA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67" y="689330"/>
            <a:ext cx="4493223" cy="22660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2E0934-260C-B9C5-76DD-2422617D46C3}"/>
              </a:ext>
            </a:extLst>
          </p:cNvPr>
          <p:cNvSpPr txBox="1"/>
          <p:nvPr/>
        </p:nvSpPr>
        <p:spPr>
          <a:xfrm>
            <a:off x="1203798" y="3234606"/>
            <a:ext cx="6104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SFRM1440"/>
              </a:rPr>
              <a:t>		 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D6DE8D4-7774-D39A-7930-D795E548C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302" y="3224635"/>
            <a:ext cx="2899719" cy="221909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CD66462-75BA-E987-8A6A-A0E0C048E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992" y="3234606"/>
            <a:ext cx="3047859" cy="221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98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9AC8F3E-C9C8-E30A-96D7-50D636EC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9420" y="6352685"/>
            <a:ext cx="753545" cy="365125"/>
          </a:xfrm>
        </p:spPr>
        <p:txBody>
          <a:bodyPr/>
          <a:lstStyle/>
          <a:p>
            <a:fld id="{4FEFA9C6-B5E8-4152-B7D6-036CD66F9859}" type="slidenum">
              <a:rPr lang="ru-RU" sz="2000" smtClean="0"/>
              <a:t>12</a:t>
            </a:fld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49E45F-C8AF-87FC-6E11-0D97D1EAC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411" y="2806430"/>
            <a:ext cx="3320987" cy="2386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B047CA-30DE-1EBB-BFA8-866A8D4CE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898" y="2774907"/>
            <a:ext cx="3214784" cy="24501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11F4B-DD76-5A9F-5004-3F6F0A443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370" y="233006"/>
            <a:ext cx="4492482" cy="22677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406A07-858E-F816-F6FF-8B244051E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42" y="233005"/>
            <a:ext cx="4562881" cy="22677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7AAF55-988C-97FE-85BE-AC1019DC54C6}"/>
              </a:ext>
            </a:extLst>
          </p:cNvPr>
          <p:cNvSpPr txBox="1"/>
          <p:nvPr/>
        </p:nvSpPr>
        <p:spPr>
          <a:xfrm>
            <a:off x="820541" y="5418308"/>
            <a:ext cx="11101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SFRM1440"/>
              </a:rPr>
              <a:t>Величины </a:t>
            </a:r>
            <a:r>
              <a:rPr lang="ru-RU" sz="1800" dirty="0" err="1">
                <a:latin typeface="SFRM1440"/>
              </a:rPr>
              <a:t>завихренностей</a:t>
            </a:r>
            <a:r>
              <a:rPr lang="ru-RU" sz="1800" dirty="0">
                <a:latin typeface="SFRM1440"/>
              </a:rPr>
              <a:t>, подсчитанн</a:t>
            </a:r>
            <a:r>
              <a:rPr lang="ru-RU" dirty="0">
                <a:latin typeface="SFRM1440"/>
              </a:rPr>
              <a:t>ых</a:t>
            </a:r>
            <a:r>
              <a:rPr lang="ru-RU" sz="1800" dirty="0">
                <a:latin typeface="SFRM1440"/>
              </a:rPr>
              <a:t> с использованием скорости, полученной гидродинамическим и 								кинематическим методами в  слое </a:t>
            </a:r>
            <a:r>
              <a:rPr lang="en-US" dirty="0">
                <a:latin typeface="SFRM1440"/>
              </a:rPr>
              <a:t>y </a:t>
            </a:r>
            <a:r>
              <a:rPr lang="ru-RU" sz="1800" dirty="0">
                <a:latin typeface="SFRM1440"/>
              </a:rPr>
              <a:t>(0, 50)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156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2E59D8-752A-1E3A-1482-8CD6430EA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2340" y="6300875"/>
            <a:ext cx="753545" cy="365125"/>
          </a:xfrm>
        </p:spPr>
        <p:txBody>
          <a:bodyPr/>
          <a:lstStyle/>
          <a:p>
            <a:fld id="{4FEFA9C6-B5E8-4152-B7D6-036CD66F9859}" type="slidenum">
              <a:rPr lang="ru-RU" sz="2000" smtClean="0"/>
              <a:t>13</a:t>
            </a:fld>
            <a:endParaRPr lang="ru-RU"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8FD945-F2DA-2CD8-3032-29B4444AB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44" y="3096092"/>
            <a:ext cx="3021117" cy="23832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E187391-5133-F6CA-D69C-1EA54A657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584" y="3096092"/>
            <a:ext cx="3026722" cy="23832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E9693B-D82A-90CE-D8EB-2EE767FD343A}"/>
              </a:ext>
            </a:extLst>
          </p:cNvPr>
          <p:cNvSpPr txBox="1"/>
          <p:nvPr/>
        </p:nvSpPr>
        <p:spPr>
          <a:xfrm>
            <a:off x="820365" y="5632924"/>
            <a:ext cx="10748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SFRM1440"/>
              </a:rPr>
              <a:t>Величины </a:t>
            </a:r>
            <a:r>
              <a:rPr lang="ru-RU" sz="1800" dirty="0" err="1">
                <a:latin typeface="SFRM1440"/>
              </a:rPr>
              <a:t>завихренностей</a:t>
            </a:r>
            <a:r>
              <a:rPr lang="ru-RU" sz="1800" dirty="0">
                <a:latin typeface="SFRM1440"/>
              </a:rPr>
              <a:t>, подсчитанн</a:t>
            </a:r>
            <a:r>
              <a:rPr lang="ru-RU" dirty="0">
                <a:latin typeface="SFRM1440"/>
              </a:rPr>
              <a:t>ых</a:t>
            </a:r>
            <a:r>
              <a:rPr lang="ru-RU" sz="1800" dirty="0">
                <a:latin typeface="SFRM1440"/>
              </a:rPr>
              <a:t> с использованием скорости, полученной гидродинамическим и 								кинематическим методами в  слое </a:t>
            </a:r>
            <a:r>
              <a:rPr lang="en-US" dirty="0">
                <a:latin typeface="SFRM1440"/>
              </a:rPr>
              <a:t>y </a:t>
            </a:r>
            <a:r>
              <a:rPr lang="ru-RU" sz="1800" dirty="0">
                <a:latin typeface="SFRM1440"/>
              </a:rPr>
              <a:t>(150, </a:t>
            </a:r>
            <a:r>
              <a:rPr lang="ru-RU" dirty="0">
                <a:latin typeface="SFRM1440"/>
              </a:rPr>
              <a:t>20</a:t>
            </a:r>
            <a:r>
              <a:rPr lang="ru-RU" sz="1800" dirty="0">
                <a:latin typeface="SFRM1440"/>
              </a:rPr>
              <a:t>0)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C32386-F5D3-90E9-4BE6-03B9E5FC1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22" y="345281"/>
            <a:ext cx="4682910" cy="23637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FDC99F2-FDD7-8D4D-476E-9222A8B99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202" y="351415"/>
            <a:ext cx="4682910" cy="235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48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91F9B-DF31-67C4-B4A1-F0DAADD59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0"/>
            <a:ext cx="10353762" cy="894945"/>
          </a:xfrm>
        </p:spPr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463FF7-4259-F737-97F6-2439312743BF}"/>
              </a:ext>
            </a:extLst>
          </p:cNvPr>
          <p:cNvSpPr txBox="1"/>
          <p:nvPr/>
        </p:nvSpPr>
        <p:spPr>
          <a:xfrm>
            <a:off x="919119" y="1138136"/>
            <a:ext cx="955757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SFRM1440"/>
              </a:rPr>
              <a:t>Основной целью работы было исследование среды, образующейся в результате столкновения тяжелых ионов при помощи измерения величин </a:t>
            </a:r>
            <a:r>
              <a:rPr lang="ru-RU" sz="2000" dirty="0" err="1">
                <a:latin typeface="SFRM1440"/>
              </a:rPr>
              <a:t>завихренности</a:t>
            </a:r>
            <a:r>
              <a:rPr lang="ru-RU" sz="2000" dirty="0">
                <a:latin typeface="SFRM1440"/>
              </a:rPr>
              <a:t> системы</a:t>
            </a:r>
            <a:r>
              <a:rPr lang="en-US" sz="2000" dirty="0">
                <a:latin typeface="SFRM1440"/>
              </a:rPr>
              <a:t>.</a:t>
            </a:r>
            <a:br>
              <a:rPr lang="en-US" sz="2000" dirty="0">
                <a:latin typeface="SFRM1440"/>
              </a:rPr>
            </a:br>
            <a:br>
              <a:rPr lang="en-US" sz="2000" dirty="0">
                <a:latin typeface="SFRM1440"/>
              </a:rPr>
            </a:br>
            <a:br>
              <a:rPr lang="en-US" sz="2000" dirty="0">
                <a:latin typeface="SFRM1440"/>
              </a:rPr>
            </a:br>
            <a:r>
              <a:rPr lang="ru-RU" sz="2000" dirty="0">
                <a:latin typeface="SFRM1440"/>
              </a:rPr>
              <a:t>В результате выполненной работы были обнаружены эффекты, требующие дальнейших исследований.</a:t>
            </a:r>
            <a:br>
              <a:rPr lang="ru-RU" sz="2000" dirty="0">
                <a:latin typeface="SFRM1440"/>
              </a:rPr>
            </a:br>
            <a:br>
              <a:rPr lang="ru-RU" sz="2000" dirty="0">
                <a:latin typeface="SFRM1440"/>
              </a:rPr>
            </a:br>
            <a:br>
              <a:rPr lang="ru-RU" sz="2000" dirty="0">
                <a:latin typeface="SFRM1440"/>
              </a:rPr>
            </a:br>
            <a:r>
              <a:rPr lang="ru-RU" sz="2000" dirty="0">
                <a:latin typeface="SFRM1440"/>
              </a:rPr>
              <a:t>Следующим шагом работы является более глубокая оценка результатов, полученных двумя методами, сравнение их с  коллегой, работающим со смежной моделью. Также планируется изучение связанной с </a:t>
            </a:r>
            <a:r>
              <a:rPr lang="ru-RU" sz="2000" dirty="0" err="1">
                <a:latin typeface="SFRM1440"/>
              </a:rPr>
              <a:t>завихренностью</a:t>
            </a:r>
            <a:r>
              <a:rPr lang="ru-RU" sz="2000" dirty="0">
                <a:latin typeface="SFRM1440"/>
              </a:rPr>
              <a:t> величины - поляризации.</a:t>
            </a:r>
            <a:endParaRPr lang="en-US" sz="2000" dirty="0">
              <a:latin typeface="SFRM144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0B0854-CAB1-D43A-64BD-CAA331EFD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14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864082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7106-223E-FD99-0D95-DDA9BA811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 </a:t>
            </a:r>
          </a:p>
        </p:txBody>
      </p:sp>
      <p:pic>
        <p:nvPicPr>
          <p:cNvPr id="1026" name="Picture 2" descr="Ядерная физика» — картинка создана в Шедевруме">
            <a:extLst>
              <a:ext uri="{FF2B5EF4-FFF2-40B4-BE49-F238E27FC236}">
                <a16:creationId xmlns:a16="http://schemas.microsoft.com/office/drawing/2014/main" id="{DA5DED70-9797-E92F-6247-595B07AC7B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057" y="1770873"/>
            <a:ext cx="4059237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DB78942-DB42-561F-5C70-66D01010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A9C6-B5E8-4152-B7D6-036CD66F9859}" type="slidenum">
              <a:rPr lang="ru-RU" sz="2000" smtClean="0"/>
              <a:t>15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1759672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261</TotalTime>
  <Words>770</Words>
  <Application>Microsoft Office PowerPoint</Application>
  <PresentationFormat>Широкоэкранный</PresentationFormat>
  <Paragraphs>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Calisto MT</vt:lpstr>
      <vt:lpstr>SFRM1440</vt:lpstr>
      <vt:lpstr>Times New Roman</vt:lpstr>
      <vt:lpstr>Wingdings 2</vt:lpstr>
      <vt:lpstr>Сланец</vt:lpstr>
      <vt:lpstr> Эффект завихренности в столкновениях тяжелых ионов.</vt:lpstr>
      <vt:lpstr>Кварк-глюонная плазма</vt:lpstr>
      <vt:lpstr>Возникновение кварковой материи</vt:lpstr>
      <vt:lpstr>Завихренность</vt:lpstr>
      <vt:lpstr>Способы вычисления завихренности</vt:lpstr>
      <vt:lpstr>Немного об UrQMD</vt:lpstr>
      <vt:lpstr>Генерация событий и результат</vt:lpstr>
      <vt:lpstr>Поле скоростей </vt:lpstr>
      <vt:lpstr>Промежуточные результаты: поле скоростей</vt:lpstr>
      <vt:lpstr>Кинематическая релятивистская завихренность</vt:lpstr>
      <vt:lpstr>Результаты</vt:lpstr>
      <vt:lpstr>Презентация PowerPoint</vt:lpstr>
      <vt:lpstr>Презентация PowerPoint</vt:lpstr>
      <vt:lpstr>Заключение</vt:lpstr>
      <vt:lpstr>Спасибо за внимание!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Тимур Абдуллин</dc:creator>
  <cp:lastModifiedBy>Тимур Абдуллин</cp:lastModifiedBy>
  <cp:revision>53</cp:revision>
  <dcterms:created xsi:type="dcterms:W3CDTF">2025-05-13T12:53:01Z</dcterms:created>
  <dcterms:modified xsi:type="dcterms:W3CDTF">2025-05-16T06:49:54Z</dcterms:modified>
</cp:coreProperties>
</file>