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4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png" ContentType="image/png"/>
  <Override PartName="/ppt/media/image1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650DBF-B7F2-4108-B046-C7213E52BF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AAD177-09D0-4B61-B3C9-FBE9B1FF32D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заглавия щёлкните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356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5A58500-98D4-4FAA-A232-278C608D8FF7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356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3917EAA-DCC8-400C-ABCE-4438CDDAAAAC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15480"/>
            <a:ext cx="9070200" cy="13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latin typeface="Arial"/>
              </a:rPr>
              <a:t>Московский государственный университет им. М.В.Ломоносова</a:t>
            </a:r>
            <a:br>
              <a:rPr sz="2000"/>
            </a:br>
            <a:r>
              <a:rPr b="1" lang="ru-RU" sz="2000" spc="-1" strike="noStrike">
                <a:solidFill>
                  <a:srgbClr val="000000"/>
                </a:solidFill>
                <a:latin typeface="Arial"/>
              </a:rPr>
              <a:t>физический факультет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6336720" y="4140000"/>
            <a:ext cx="3454200" cy="137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Подготовил: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студент 4 курса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Жоголев И.В.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Научный руководитель: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Апарин А.А.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"/>
          <p:cNvSpPr/>
          <p:nvPr/>
        </p:nvSpPr>
        <p:spPr>
          <a:xfrm>
            <a:off x="1650240" y="1495440"/>
            <a:ext cx="7018560" cy="125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DejaVu Sans"/>
              </a:rPr>
              <a:t>Расчет завихренностей в столкновениях тяжелых ионов с применением гидродинамического подхода.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1901520" y="2201760"/>
            <a:ext cx="5333040" cy="2235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Немного о модели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900000"/>
            <a:ext cx="9070200" cy="11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MUSIC — это модель 3+1D релятивистской вязкостной гидродинамики второго порядка для столкновений тяжёлых ионов.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title"/>
          </p:nvPr>
        </p:nvSpPr>
        <p:spPr>
          <a:xfrm>
            <a:off x="144000" y="1712520"/>
            <a:ext cx="4174560" cy="116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Этапы MUSIC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24000" y="2651760"/>
            <a:ext cx="471456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Гидродинамика 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Партиклизация(уравнение Купера-Фрая)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Распады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5563800" y="5228640"/>
            <a:ext cx="3052080" cy="34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Рис. 1. Поиск поверхности вымораживания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5564160" y="1702800"/>
            <a:ext cx="3254760" cy="352440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0B3ED3F-7553-4FE4-B746-4AF21A9B73B3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Гидродинамика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171800"/>
            <a:ext cx="9208080" cy="389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Основа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MUSIC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 — описание эволюции тензора энергии-импульса с помощью уравнений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гидродинамики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Закон сохранения энергии: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Тензор энергии-импульса может быть разделен на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четыре различных независимых поля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Дифференциальные уравнения решаются с помощью метода Курганова-Тадмора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Гидродинамика не может описать жидкость произвольной низкой плотности.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" descr=""/>
          <p:cNvPicPr/>
          <p:nvPr/>
        </p:nvPicPr>
        <p:blipFill>
          <a:blip r:embed="rId1"/>
          <a:stretch/>
        </p:blipFill>
        <p:spPr>
          <a:xfrm>
            <a:off x="3618360" y="1459440"/>
            <a:ext cx="2217600" cy="759960"/>
          </a:xfrm>
          <a:prstGeom prst="rect">
            <a:avLst/>
          </a:prstGeom>
          <a:ln w="0">
            <a:noFill/>
          </a:ln>
        </p:spPr>
      </p:pic>
      <p:pic>
        <p:nvPicPr>
          <p:cNvPr id="27" name="" descr=""/>
          <p:cNvPicPr/>
          <p:nvPr/>
        </p:nvPicPr>
        <p:blipFill>
          <a:blip r:embed="rId2"/>
          <a:stretch/>
        </p:blipFill>
        <p:spPr>
          <a:xfrm>
            <a:off x="770400" y="2860560"/>
            <a:ext cx="6496560" cy="5047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F7C680A-6E4D-462F-B335-A2F6BE3AF211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Партиклизация и распады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04000" y="11214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666" lnSpcReduction="10000"/>
          </a:bodyPr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Партиклизация — переход от гидродинамического описания к отдельным частицам. В MUSIC она описывается с помощью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уравнения Купера-Фрая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just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f</a:t>
            </a:r>
            <a:r>
              <a:rPr b="0" lang="ru-RU" sz="1400" spc="-1" strike="noStrike" baseline="-8000">
                <a:solidFill>
                  <a:srgbClr val="000000"/>
                </a:solidFill>
                <a:latin typeface="Arial"/>
              </a:rPr>
              <a:t>s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 — функция распределения импульсов частиц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dΣ — элемент гиперповерхности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P — 4-импульс частиц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g</a:t>
            </a:r>
            <a:r>
              <a:rPr b="0" lang="ru-RU" sz="14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s —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степень вырождения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После партиклизации начинается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распад адронов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до момента, пока не останутся только стабильные частицы.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" name="" descr=""/>
          <p:cNvPicPr/>
          <p:nvPr/>
        </p:nvPicPr>
        <p:blipFill>
          <a:blip r:embed="rId1"/>
          <a:stretch/>
        </p:blipFill>
        <p:spPr>
          <a:xfrm>
            <a:off x="1634040" y="1710720"/>
            <a:ext cx="7133760" cy="74808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0E2044-7FE6-448C-A0C3-4A64777F43FD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-4644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1436400" y="4490640"/>
            <a:ext cx="8050680" cy="2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Рис. 2. Распределение  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числа частиц по поперечному импульсу для пионов+ при энергии 39 и 7.7 ГэВ для ядер золота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1"/>
          <a:stretch/>
        </p:blipFill>
        <p:spPr>
          <a:xfrm>
            <a:off x="163440" y="1006200"/>
            <a:ext cx="4906080" cy="313200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4589280" y="1012680"/>
            <a:ext cx="5469120" cy="31622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412406-32E0-402D-BA1A-3C4525A3B22C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1173600" y="4254480"/>
            <a:ext cx="8039880" cy="2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Рис. 3. Распределение  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числа частиц по поперечному импульсу для каонов+ при энергии 39 и 7.7 ГэВ для ядер золота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58680" y="1241640"/>
            <a:ext cx="5190120" cy="2764800"/>
          </a:xfrm>
          <a:prstGeom prst="rect">
            <a:avLst/>
          </a:prstGeom>
          <a:ln w="0">
            <a:noFill/>
          </a:ln>
        </p:spPr>
      </p:pic>
      <p:pic>
        <p:nvPicPr>
          <p:cNvPr id="40" name="" descr=""/>
          <p:cNvPicPr/>
          <p:nvPr/>
        </p:nvPicPr>
        <p:blipFill>
          <a:blip r:embed="rId2"/>
          <a:stretch/>
        </p:blipFill>
        <p:spPr>
          <a:xfrm>
            <a:off x="4843080" y="1241640"/>
            <a:ext cx="5360040" cy="28555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1F8ACF2-B1C2-414A-A32D-8F497B5484E4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Завихренность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180000" y="3944520"/>
            <a:ext cx="3452760" cy="2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Рис. 4. Схематичное изображение столкновения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6020640" y="1684800"/>
            <a:ext cx="3832920" cy="168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В классической физике завихренность - это мера локальной угловой скорости жидкости.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В связи с гидродинамическим описанием системы можно говорить о существовании предельно высокой завихренности, самой высокой, когда либо производимой в лабораторных условиях.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110160" y="1440720"/>
            <a:ext cx="5812200" cy="234864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50B1D22-52BD-4AB3-AC9A-F8A2FE2C4822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/>
          </p:nvPr>
        </p:nvSpPr>
        <p:spPr>
          <a:xfrm>
            <a:off x="180000" y="972000"/>
            <a:ext cx="8314560" cy="53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0"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 отличие от классической гидродинамики, где завихренность - это завихрение поля скоростей v, в релятивистской гидродинамике можно определить несколько завихрений, которые могут быть полезны в различных приложениях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3422880" y="1510560"/>
            <a:ext cx="1255680" cy="684000"/>
          </a:xfrm>
          <a:prstGeom prst="rect">
            <a:avLst/>
          </a:prstGeom>
          <a:ln w="0">
            <a:noFill/>
          </a:ln>
        </p:spPr>
      </p:pic>
      <p:sp>
        <p:nvSpPr>
          <p:cNvPr id="47" name=""/>
          <p:cNvSpPr/>
          <p:nvPr/>
        </p:nvSpPr>
        <p:spPr>
          <a:xfrm>
            <a:off x="540000" y="2376000"/>
            <a:ext cx="287856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Кинематическая завихренность: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540000" y="1741320"/>
            <a:ext cx="2936160" cy="28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Завихренность в гидродинамике: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2"/>
          <a:stretch/>
        </p:blipFill>
        <p:spPr>
          <a:xfrm>
            <a:off x="3391200" y="2196000"/>
            <a:ext cx="3627360" cy="550800"/>
          </a:xfrm>
          <a:prstGeom prst="rect">
            <a:avLst/>
          </a:prstGeom>
          <a:ln w="0">
            <a:noFill/>
          </a:ln>
        </p:spPr>
      </p:pic>
      <p:sp>
        <p:nvSpPr>
          <p:cNvPr id="50" name="PlaceHolder 2"/>
          <p:cNvSpPr>
            <a:spLocks noGrp="1"/>
          </p:cNvSpPr>
          <p:nvPr>
            <p:ph type="title"/>
          </p:nvPr>
        </p:nvSpPr>
        <p:spPr>
          <a:xfrm>
            <a:off x="468360" y="13356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Способ вычисления завихренности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540000" y="2988000"/>
            <a:ext cx="886608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В MUSIC тензор энергии-импульса сохраняется в виде независимых полей. Поэтому мы сразу имеем поле скоростей и можем подставить его в формулу для завихренностей.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3"/>
          <a:stretch/>
        </p:blipFill>
        <p:spPr>
          <a:xfrm>
            <a:off x="594360" y="3585960"/>
            <a:ext cx="6496560" cy="5047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BD48E4-88F2-4D6B-920A-41F01676B3E8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735120" y="0"/>
            <a:ext cx="8443440" cy="449856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1620000" y="4281480"/>
            <a:ext cx="4053600" cy="2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Рис. 5. Распределение завихренностей 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ω</a:t>
            </a:r>
            <a:r>
              <a:rPr b="0" i="1" lang="ru-RU" sz="11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tz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 в плоскости xy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3B8CF4-727C-442E-BA60-E1670C9C2CE9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 rot="4200">
            <a:off x="541800" y="183600"/>
            <a:ext cx="8633880" cy="459972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720000" y="4680000"/>
            <a:ext cx="6045480" cy="2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Рис. 6. Распределение завихренностей 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ω</a:t>
            </a:r>
            <a:r>
              <a:rPr b="0" i="1" lang="ru-RU" sz="11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tz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 в плоскости xy в 3-х мерном пространстве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C8F03D-4496-4227-B9A5-87076AA14AA6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60000" y="31356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Выводы и перспективы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4000" y="1155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Итоги работы: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1. Была освоена модель MUSIC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2. Получены распределения частиц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3. Получены распределения завихренностей по координатам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будущем планируется: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1. Рассчитать термические завихренности;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2. Рассчитать глобальную поляризацию;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F132437-DF6F-4B7A-AA56-6D22335465ED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2024-12-18T22:01:25Z</dcterms:created>
  <dc:creator/>
  <dc:description/>
  <dc:language>ru-RU</dc:language>
  <cp:lastModifiedBy/>
  <dcterms:modified xsi:type="dcterms:W3CDTF">2025-05-16T09:51:47Z</dcterms:modified>
  <cp:revision>25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