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ink/ink1.xml" ContentType="application/inkml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ink/ink2.xml" ContentType="application/inkml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534" r:id="rId2"/>
    <p:sldId id="525" r:id="rId3"/>
    <p:sldId id="515" r:id="rId4"/>
    <p:sldId id="289" r:id="rId5"/>
    <p:sldId id="518" r:id="rId6"/>
    <p:sldId id="549" r:id="rId7"/>
    <p:sldId id="520" r:id="rId8"/>
    <p:sldId id="504" r:id="rId9"/>
    <p:sldId id="523" r:id="rId10"/>
    <p:sldId id="532" r:id="rId11"/>
    <p:sldId id="528" r:id="rId12"/>
    <p:sldId id="544" r:id="rId13"/>
    <p:sldId id="526" r:id="rId14"/>
    <p:sldId id="539" r:id="rId15"/>
    <p:sldId id="323" r:id="rId16"/>
    <p:sldId id="327" r:id="rId17"/>
    <p:sldId id="516" r:id="rId18"/>
    <p:sldId id="530" r:id="rId19"/>
    <p:sldId id="505" r:id="rId20"/>
    <p:sldId id="531" r:id="rId21"/>
    <p:sldId id="541" r:id="rId22"/>
    <p:sldId id="542" r:id="rId23"/>
    <p:sldId id="318" r:id="rId24"/>
    <p:sldId id="506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ина Гергележиу" initials="ПГ" lastIdx="1" clrIdx="0">
    <p:extLst>
      <p:ext uri="{19B8F6BF-5375-455C-9EA6-DF929625EA0E}">
        <p15:presenceInfo xmlns:p15="http://schemas.microsoft.com/office/powerpoint/2012/main" userId="eb5e7f61631ffe1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DA1A"/>
    <a:srgbClr val="F248F2"/>
    <a:srgbClr val="203CE6"/>
    <a:srgbClr val="009DD9"/>
    <a:srgbClr val="5CE752"/>
    <a:srgbClr val="73BB65"/>
    <a:srgbClr val="C8E3FB"/>
    <a:srgbClr val="9C5214"/>
    <a:srgbClr val="92D050"/>
    <a:srgbClr val="F686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27" autoAdjust="0"/>
    <p:restoredTop sz="93939" autoAdjust="0"/>
  </p:normalViewPr>
  <p:slideViewPr>
    <p:cSldViewPr snapToGrid="0">
      <p:cViewPr varScale="1">
        <p:scale>
          <a:sx n="66" d="100"/>
          <a:sy n="66" d="100"/>
        </p:scale>
        <p:origin x="705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8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Парацетамол</c:v>
                </c:pt>
              </c:strCache>
            </c:strRef>
          </c:tx>
          <c:spPr>
            <a:solidFill>
              <a:schemeClr val="accent1">
                <a:shade val="50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842349790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2C5-43E2-ABC6-83EC505D441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Ибупрофен</c:v>
                </c:pt>
              </c:strCache>
            </c:strRef>
          </c:tx>
          <c:spPr>
            <a:solidFill>
              <a:schemeClr val="accent1">
                <a:shade val="70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764991315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2C5-43E2-ABC6-83EC505D441E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Кеторолак</c:v>
                </c:pt>
              </c:strCache>
            </c:strRef>
          </c:tx>
          <c:spPr>
            <a:solidFill>
              <a:schemeClr val="accent1">
                <a:shade val="90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457561106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2C5-43E2-ABC6-83EC505D441E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Нимесулид</c:v>
                </c:pt>
              </c:strCache>
            </c:strRef>
          </c:tx>
          <c:spPr>
            <a:solidFill>
              <a:schemeClr val="accent1">
                <a:tint val="90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385861172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2C5-43E2-ABC6-83EC505D441E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Кетопрофен</c:v>
                </c:pt>
              </c:strCache>
            </c:strRef>
          </c:tx>
          <c:spPr>
            <a:solidFill>
              <a:schemeClr val="accent1">
                <a:tint val="70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260339866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2C5-43E2-ABC6-83EC505D441E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Диклофенак</c:v>
                </c:pt>
              </c:strCache>
            </c:strRef>
          </c:tx>
          <c:spPr>
            <a:solidFill>
              <a:schemeClr val="accent1">
                <a:tint val="50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Лист1!$G$2</c:f>
              <c:numCache>
                <c:formatCode>General</c:formatCode>
                <c:ptCount val="1"/>
                <c:pt idx="0">
                  <c:v>146720128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2C5-43E2-ABC6-83EC505D441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833122816"/>
        <c:axId val="833123296"/>
      </c:barChart>
      <c:catAx>
        <c:axId val="83312281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833123296"/>
        <c:crosses val="autoZero"/>
        <c:auto val="1"/>
        <c:lblAlgn val="ctr"/>
        <c:lblOffset val="100"/>
        <c:noMultiLvlLbl val="0"/>
      </c:catAx>
      <c:valAx>
        <c:axId val="833123296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331228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7943433910133556"/>
          <c:w val="0.99901723752068439"/>
          <c:h val="0.13254941556970801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17T18:48:17.7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59 6 5665,'-35'-2'1344,"12"-2"-2272,34 13-688,16 4 920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0-25T16:52:19.3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 11 6217,'-10'-6'1537,"9"2"-2394,18 6 425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17T18:48:17.7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59 6 5665,'-35'-2'1344,"12"-2"-2272,34 13-688,16 4 920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22T11:15:55.5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 11 6217,'-10'-6'1537,"9"2"-2394,18 6 425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22T11:15:55.537"/>
    </inkml:context>
    <inkml:brush xml:id="br0">
      <inkml:brushProperty name="width" value="0.025" units="cm"/>
      <inkml:brushProperty name="height" value="0.025" units="cm"/>
      <inkml:brushProperty name="color" value="#FFFFFF"/>
    </inkml:brush>
  </inkml:definitions>
  <inkml:trace contextRef="#ctx0" brushRef="#br0">469 196 656,'-5'11'276,"8"-12"59,15-21-63,-16 20-205,-1 0 0,0 0-1,0 0 1,0-1 0,0 1 0,0-1 0,0 1-1,0-1 1,-1 1 0,0-1 0,1 1-1,-1-1 1,0 1 0,0-1 0,0 1 0,0-1-1,-1 1 1,1-1 0,-1 1 0,0-1 0,1 1-1,-1 0 1,0-1 0,-1 1 0,1 0-1,0 0 1,0-1 0,-1 1 0,0 0 0,1 0-1,-1 1 1,-2-3 0,-1-2 108,-1 1 1,1 0-1,-1 0 0,0 1 0,0 0 1,-1 0-1,1 0 0,-1 1 1,-14-5-1,11 6-105,0 0 0,0 1 0,0 0 0,0 0 0,0 1 0,0 1 0,0 0 0,0 0 1,0 1-1,0 0 0,0 0 0,0 2 0,1-1 0,-1 1 0,1 0 0,0 1 0,-10 7 0,5-3-53,1 1-1,0 1 1,1 0-1,0 0 0,0 1 1,2 1-1,0 0 1,0 0-1,-15 28 0,24-39-17,0 0-1,0-1 0,1 1 0,-1 0 0,0-1 1,1 1-1,-1 0 0,1 0 0,0-1 0,-1 1 0,1 0 1,0 0-1,0 0 0,0 0 0,0-1 0,1 1 0,-1 0 1,0 0-1,1 0 0,-1-1 0,2 4 0,0-3 0,-1 0 0,1-1 0,-1 1 0,1 0 0,0 0 0,0-1 0,0 1 0,0-1 0,0 0 0,0 1 0,0-1 0,0 0 0,0 0 0,4 0 0,4 2 2,1 0 0,0-1 1,0-1-1,0 0 0,1 0 0,11-2 0,20-3 171,1-2 0,-1-3 0,0-1 0,0-2 0,-1-1 0,-1-3 0,-1-1 0,49-29 0,-85 44-155,12-7 29,-1-1-1,22-17 1,-34 25-36,-1 0 0,1 0 1,0-1-1,-1 1 0,0-1 1,0 1-1,1-1 0,-1 0 1,-1 0-1,1 0 0,0 0 1,-1 0-1,0 0 0,0-1 1,0 1-1,0 0 0,0-1 1,0 1-1,-1-1 0,0-5 1,-1 6-7,0 0 1,0 1-1,0-1 1,0 0-1,-1 1 1,1-1-1,-1 1 0,0 0 1,0-1-1,0 1 1,0 0-1,0 0 1,0 0-1,-1 0 1,1 1-1,0-1 1,-1 0-1,0 1 1,1 0-1,-1 0 1,0 0-1,0 0 1,-3-1-1,-7-2-3,-1 1-1,1 1 1,-24-2-1,1 3 0,1 2 0,0 2 0,0 1 1,0 1-1,0 3 0,1 0 0,-66 27 0,53-13-8,0 3 0,-70 49 1,114-71 5,-28 21-14,30-22 13,-1-1 1,1 0-1,0 1 0,-1-1 1,1 1-1,0-1 0,0 1 1,0 0-1,0-1 0,1 1 1,-1 0-1,0 0 0,1 0 1,-1 0-1,1 0 1,-1-1-1,1 4 0,0-5 3,0 1 0,1 0-1,-1-1 1,0 1 0,0-1 0,1 1-1,-1-1 1,0 0 0,1 1 0,-1-1-1,1 1 1,-1-1 0,0 0 0,1 1-1,-1-1 1,1 0 0,-1 1-1,1-1 1,-1 0 0,1 0 0,-1 1-1,1-1 1,0 0 0,-1 0 0,1 0-1,-1 0 1,1 0 0,-1 0 0,1 0-1,0 0 1,21-1 4,19-7 66,-1-1-1,0-3 0,-1-1 1,57-28-1,42-14-16,-84 34-66,-31 12 255,34-10 0,-106 19 544,20 5-779,0 3 0,0 0 0,1 2-1,0 1 1,-27 14 0,20-9-5,15-7-2,-150 74-55,176-79-39,6-3 65,3-1 22,0-2 1,1 0 0,-1 0 0,-1-2 0,27-8-1,70-36-40,-35 13 34,87-23 17,-162 58-2,-1 0 0,1 0 0,-1 0 0,0 0 0,1 0-1,-1-1 1,0 1 0,1 0 0,-1 0 0,0-1 0,1 1 0,-1 0 0,0-1 0,1 1 0,-1 0 0,0-1 0,0 1 0,1 0 0,-1-1 0,0 1 0,0-1 0,0 1 0,1-1 0,-1 1 0,0 0 0,0 0 0,0 0 0,0 0 0,0 1 0,-1-1 0,1 0 0,0 0 1,0 0-1,0 0 0,0 0 0,0 0 0,0 0 0,0 0 0,0 0 0,0 0 0,0 0 1,0 0-1,0 0 0,0 0 0,0 0 0,0 0 0,-1 0 0,1 0 0,0 0 0,0 0 0,0 0 1,0 0-1,0 0 0,0 0 0,0 0 0,0 0 0,0 0 0,0 0 0,0 0 0,-1 0 1,1 0-1,0 0 0,0 0 0,0 0 0,0 0 0,0 0 0,0 0 0,0 0 0,0 0 1,0 0-1,0 0 0,-2 3 5,-1 0 0,1 0 0,0 0 0,-1-1 0,1 1 0,-1-1 0,0 1 0,0-1 0,0 0 0,0 0 0,-4 2 0,-39 16 2,-35 14-5,-36 14 10,96-42-15,1 1-1,-40 19 1,59-25 0,0-1-1,0 1 1,0-1 0,0 1-1,0-1 1,0 0-1,0 1 1,0-1 0,0 0-1,0 0 1,0 0-1,0 0 1,0 0 0,0 0-1,0 0 1,-1 0-1,1-4-45,10-2 18,137-58-26,-139 60-98,1 1 0,0 0 0,0 1 0,0 0 0,1 0 0,-1 1 0,0-1 0,1 2 0,-1-1 0,16 3-1,-13-2-335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2-04T19:28:17.9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 11 6217,'-10'-6'1537,"9"2"-2394,18 6 425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2-04T19:28:17.9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59 6 5665,'-35'-2'1344,"12"-2"-2272,34 13-688,16 4 920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9456DC-1B74-4A8B-805A-4E8756D5E0BD}" type="datetimeFigureOut">
              <a:rPr lang="ru-RU" smtClean="0"/>
              <a:t>18.06.2026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E81781-4D09-474C-B209-2D06CAE6D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3585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5082FB-C6FA-3C3E-B5D0-A84081CAA1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177F851B-61FD-7D3A-F0BD-F1B9C28027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B22BC285-C943-1156-C0C3-13A0C2A35E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A01CAA7-7D8B-79AB-06F6-8A63506D18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E81781-4D09-474C-B209-2D06CAE6D84F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73867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5392CD-8467-62ED-E86A-8E413A1E14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D193C146-5D65-937B-9BDC-66BC2B0074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CCDBE86D-5FE2-684E-B3FE-F53014255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304EA51-7745-199E-35D4-135A24D2D6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E81781-4D09-474C-B209-2D06CAE6D84F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19856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156CAF-3AF8-E96C-DBA6-77E9A6182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3779B5B3-ED98-AE67-6E63-BDF814ABF8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24D4215B-EBC6-F578-E303-465F195ED4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4BDEE7F-7F51-40BA-DCF1-9476519BAF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E81781-4D09-474C-B209-2D06CAE6D84F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68011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0549A-E6EF-CFAB-22DA-292A24099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B1142D25-C4B8-DCE6-3BC9-59B356BA95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11DB8682-B174-A916-127D-E6A3B271D8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E9FED32-9A7D-99A5-7D17-30777F80F9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E81781-4D09-474C-B209-2D06CAE6D84F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42557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0AB96-54DE-3D13-0B99-2537850407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4787FFCC-A533-E05F-8C86-8A656C6318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C75F4DF4-C0EE-9063-353B-0234DFE58D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B1904EF-EF34-6BC8-DC03-A0E23D7CCA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E81781-4D09-474C-B209-2D06CAE6D84F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52441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67CF91-A5D3-4D44-5227-C6AA9EBD7B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605B6FD9-28CC-B1D4-6ADA-BC774A3B45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EE40EB9F-5A76-D8D3-F222-29A6430369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.</a:t>
            </a: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253FC3B-B18C-3A9E-F5D5-708AC13CF4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E81781-4D09-474C-B209-2D06CAE6D84F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631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E81781-4D09-474C-B209-2D06CAE6D84F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94351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621B7A-C536-A5DF-6BEB-699327634C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640356FB-1C74-48F9-3355-0AC8735F33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36C66DA3-51E6-A968-E2C7-0181384A1B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F4DB35D-36F3-3905-5F34-AF9F5F41F0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E81781-4D09-474C-B209-2D06CAE6D84F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08575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E81781-4D09-474C-B209-2D06CAE6D84F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2885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BFF967-0B82-E341-184D-B4FBEE2DD8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B46E94EE-A48A-0425-3C38-CE5FB0B362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D7B5741F-8C24-5215-1839-86A5BAFAA3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F0842F1-FD4B-A0C6-1B84-20454A5AE5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E81781-4D09-474C-B209-2D06CAE6D84F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46826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E81781-4D09-474C-B209-2D06CAE6D84F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3264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BE90A8-B706-C0A5-8EE8-43A1E23A17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69FAA0E8-C555-7B40-5421-9C6A908A7F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A5312E27-AFE4-88DF-81D5-48D3FECEE8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9F0A651-8329-4A70-89BF-EFE9BF17A4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E81781-4D09-474C-B209-2D06CAE6D84F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327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E337EE-1DDC-4612-9D24-EEE03BC7F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8C441D7-3C7C-447A-BBE1-5FA9C7B50E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7225"/>
            <a:ext cx="10515600" cy="4351338"/>
          </a:xfrm>
        </p:spPr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  <a:lvl2pPr>
              <a:defRPr b="0">
                <a:solidFill>
                  <a:schemeClr val="accent1"/>
                </a:solidFill>
              </a:defRPr>
            </a:lvl2pPr>
            <a:lvl3pPr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4DD3DF-47D2-4244-9792-12CE4D372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B5CFB-1053-4ABD-8AE7-93CBC6C0D1C1}" type="datetimeFigureOut">
              <a:rPr lang="ru-RU" smtClean="0"/>
              <a:t>18.06.2026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45E88ED-267A-406F-8814-D64DEA1F9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95C3D36-61B4-4111-AC83-C3795B4BA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8A1B2D-D15D-440D-8A9B-646BA581E9F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49CBE03-2ADF-450F-9675-03EC256F65AF}"/>
              </a:ext>
            </a:extLst>
          </p:cNvPr>
          <p:cNvSpPr/>
          <p:nvPr userDrawn="1"/>
        </p:nvSpPr>
        <p:spPr>
          <a:xfrm>
            <a:off x="11031794" y="-707923"/>
            <a:ext cx="1710812" cy="85540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1486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AB2F2F-88ED-4374-94A7-62F66BCDF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E968185-D0D5-4204-98C8-EE5D53385A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1E72D50-BFF9-4173-ABD2-4EC13B94B4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93727AD-9A27-4C72-9887-E950A1F38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B5CFB-1053-4ABD-8AE7-93CBC6C0D1C1}" type="datetimeFigureOut">
              <a:rPr lang="ru-RU" smtClean="0"/>
              <a:t>18.06.2026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EC7B91B-1762-407F-A127-DE1DCC62F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F9B9FBD-B522-4123-A0F9-BFF6E77F9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8A1B2D-D15D-440D-8A9B-646BA581E9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401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E666AC-8030-4AC8-BD2D-177E2E600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74D5522-45B7-4992-826F-6AF937AAF4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F30567A-7DA1-430D-84F6-D72751333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B5CFB-1053-4ABD-8AE7-93CBC6C0D1C1}" type="datetimeFigureOut">
              <a:rPr lang="ru-RU" smtClean="0"/>
              <a:t>18.06.2026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318EBEF-8A21-4561-832D-24C58134F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0DEFF5-DC16-4E1D-99A4-EA87D703B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8A1B2D-D15D-440D-8A9B-646BA581E9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386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344DC8E-DBB1-4521-B17B-AD7A7C576C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BF991ED-D009-4F33-823F-3A146B7991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F4A8B54-1575-4378-A084-65830E2A91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B5CFB-1053-4ABD-8AE7-93CBC6C0D1C1}" type="datetimeFigureOut">
              <a:rPr lang="ru-RU" smtClean="0"/>
              <a:t>18.06.2026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A3AF89-A79E-4632-89EC-9A4B35359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842F16A-CC16-411F-AB10-DD5D1159C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8A1B2D-D15D-440D-8A9B-646BA581E9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65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A7987F-C5EA-438F-BD7E-8D303911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80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55F1006-7188-498C-ABBF-80587A3CC3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7CAAA22-0748-44B2-95C1-E3606572E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B5CFB-1053-4ABD-8AE7-93CBC6C0D1C1}" type="datetimeFigureOut">
              <a:rPr lang="ru-RU" smtClean="0"/>
              <a:t>18.06.2026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0774E4D-3F92-4FAA-8349-F6D45C081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46F7DFC-34D2-47BD-A449-1F12C2DF5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8A1B2D-D15D-440D-8A9B-646BA581E9F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41A6785-23BF-4FE0-B9C7-4E3C5F7F6B19}"/>
              </a:ext>
            </a:extLst>
          </p:cNvPr>
          <p:cNvSpPr/>
          <p:nvPr userDrawn="1"/>
        </p:nvSpPr>
        <p:spPr>
          <a:xfrm>
            <a:off x="8966200" y="-707923"/>
            <a:ext cx="3225800" cy="85540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B394F0B6-9856-44D2-9805-66B694DE2C26}"/>
              </a:ext>
            </a:extLst>
          </p:cNvPr>
          <p:cNvSpPr/>
          <p:nvPr userDrawn="1"/>
        </p:nvSpPr>
        <p:spPr>
          <a:xfrm>
            <a:off x="-368300" y="4686300"/>
            <a:ext cx="2578100" cy="25781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70D0A806-BB3B-4E85-8C57-B9B390906F6A}"/>
              </a:ext>
            </a:extLst>
          </p:cNvPr>
          <p:cNvSpPr/>
          <p:nvPr userDrawn="1"/>
        </p:nvSpPr>
        <p:spPr>
          <a:xfrm>
            <a:off x="-187326" y="5659437"/>
            <a:ext cx="1381125" cy="138112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E49146E-E334-4E17-96BB-AEB6B0141397}"/>
              </a:ext>
            </a:extLst>
          </p:cNvPr>
          <p:cNvSpPr/>
          <p:nvPr userDrawn="1"/>
        </p:nvSpPr>
        <p:spPr>
          <a:xfrm>
            <a:off x="9118600" y="-555523"/>
            <a:ext cx="3225800" cy="85540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5935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A7987F-C5EA-438F-BD7E-8D303911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80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55F1006-7188-498C-ABBF-80587A3CC3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21481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978F876-D852-4E29-A439-4A96013AA3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08805"/>
            <a:ext cx="5181600" cy="4351338"/>
          </a:xfr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F3E4988-A050-44F9-8CDD-B99FEE1FCB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308805"/>
            <a:ext cx="5181600" cy="4351338"/>
          </a:xfr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B29F515-61FC-4696-9DBE-C3EE88BBE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B5CFB-1053-4ABD-8AE7-93CBC6C0D1C1}" type="datetimeFigureOut">
              <a:rPr lang="ru-RU" smtClean="0"/>
              <a:t>18.06.2026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523E599-4964-4661-B895-F15D49D3C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омер слайда 3">
            <a:extLst>
              <a:ext uri="{FF2B5EF4-FFF2-40B4-BE49-F238E27FC236}">
                <a16:creationId xmlns:a16="http://schemas.microsoft.com/office/drawing/2014/main" id="{1B9392F6-5A18-4C8F-94AC-EE4481D76FC8}"/>
              </a:ext>
            </a:extLst>
          </p:cNvPr>
          <p:cNvSpPr txBox="1">
            <a:spLocks/>
          </p:cNvSpPr>
          <p:nvPr userDrawn="1"/>
        </p:nvSpPr>
        <p:spPr>
          <a:xfrm>
            <a:off x="9381564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800" b="1" kern="120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58A1B2D-D15D-440D-8A9B-646BA581E9FF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94638900-AEB2-4230-9726-FC3E1A82B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57352"/>
            <a:ext cx="12192000" cy="612028"/>
          </a:xfrm>
          <a:prstGeom prst="rect">
            <a:avLst/>
          </a:prstGeom>
        </p:spPr>
        <p:txBody>
          <a:bodyPr/>
          <a:lstStyle>
            <a:lvl1pPr>
              <a:defRPr lang="ru-RU" sz="2800" b="1" kern="1200" dirty="0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893302D-1DEA-FB5B-30CA-82F023021FF3}"/>
              </a:ext>
            </a:extLst>
          </p:cNvPr>
          <p:cNvSpPr/>
          <p:nvPr userDrawn="1"/>
        </p:nvSpPr>
        <p:spPr>
          <a:xfrm>
            <a:off x="-1" y="612599"/>
            <a:ext cx="12192001" cy="1135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5327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3D8F048-D987-4AFF-A795-6F700E92B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BA324EF-75CB-4183-A85B-AD7BDD2D72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00D5C6B-EB08-465F-984C-82BB286441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F6BF5B3-E575-4778-951F-B85DDAFB1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F580A43-90A9-4F74-9CEA-78DC09149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B5CFB-1053-4ABD-8AE7-93CBC6C0D1C1}" type="datetimeFigureOut">
              <a:rPr lang="ru-RU" smtClean="0"/>
              <a:t>18.06.2026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082B72D-A421-4731-A1B3-4B3F7B150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94638900-AEB2-4230-9726-FC3E1A82B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57352"/>
            <a:ext cx="12192000" cy="612028"/>
          </a:xfrm>
          <a:prstGeom prst="rect">
            <a:avLst/>
          </a:prstGeom>
        </p:spPr>
        <p:txBody>
          <a:bodyPr/>
          <a:lstStyle>
            <a:lvl1pPr>
              <a:defRPr lang="ru-RU" sz="2800" b="1" kern="1200" dirty="0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893302D-1DEA-FB5B-30CA-82F023021FF3}"/>
              </a:ext>
            </a:extLst>
          </p:cNvPr>
          <p:cNvSpPr/>
          <p:nvPr userDrawn="1"/>
        </p:nvSpPr>
        <p:spPr>
          <a:xfrm>
            <a:off x="-1" y="612599"/>
            <a:ext cx="12192001" cy="1135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Номер слайда 3">
            <a:extLst>
              <a:ext uri="{FF2B5EF4-FFF2-40B4-BE49-F238E27FC236}">
                <a16:creationId xmlns:a16="http://schemas.microsoft.com/office/drawing/2014/main" id="{1B9392F6-5A18-4C8F-94AC-EE4481D76FC8}"/>
              </a:ext>
            </a:extLst>
          </p:cNvPr>
          <p:cNvSpPr txBox="1">
            <a:spLocks/>
          </p:cNvSpPr>
          <p:nvPr userDrawn="1"/>
        </p:nvSpPr>
        <p:spPr>
          <a:xfrm>
            <a:off x="9381564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800" b="1" kern="120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58A1B2D-D15D-440D-8A9B-646BA581E9F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5656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638900-AEB2-4230-9726-FC3E1A82B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30457"/>
            <a:ext cx="12192000" cy="612028"/>
          </a:xfrm>
          <a:prstGeom prst="rect">
            <a:avLst/>
          </a:prstGeom>
        </p:spPr>
        <p:txBody>
          <a:bodyPr/>
          <a:lstStyle>
            <a:lvl1pPr>
              <a:defRPr lang="ru-RU" sz="2800" b="1" kern="1200" dirty="0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5A991F4-A55E-4763-85B2-BCF817E0F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B5CFB-1053-4ABD-8AE7-93CBC6C0D1C1}" type="datetimeFigureOut">
              <a:rPr lang="ru-RU" smtClean="0"/>
              <a:t>18.06.2026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2418399-BB26-4B5F-AE06-073556FF9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893302D-1DEA-FB5B-30CA-82F023021FF3}"/>
              </a:ext>
            </a:extLst>
          </p:cNvPr>
          <p:cNvSpPr/>
          <p:nvPr userDrawn="1"/>
        </p:nvSpPr>
        <p:spPr>
          <a:xfrm>
            <a:off x="-1" y="612599"/>
            <a:ext cx="12192001" cy="1135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Номер слайда 3">
            <a:extLst>
              <a:ext uri="{FF2B5EF4-FFF2-40B4-BE49-F238E27FC236}">
                <a16:creationId xmlns:a16="http://schemas.microsoft.com/office/drawing/2014/main" id="{1B9392F6-5A18-4C8F-94AC-EE4481D76FC8}"/>
              </a:ext>
            </a:extLst>
          </p:cNvPr>
          <p:cNvSpPr txBox="1">
            <a:spLocks/>
          </p:cNvSpPr>
          <p:nvPr userDrawn="1"/>
        </p:nvSpPr>
        <p:spPr>
          <a:xfrm>
            <a:off x="9381564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800" b="1" kern="120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58A1B2D-D15D-440D-8A9B-646BA581E9F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8201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8D4BDE5-0371-459D-9B04-EC35D0797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B5CFB-1053-4ABD-8AE7-93CBC6C0D1C1}" type="datetimeFigureOut">
              <a:rPr lang="ru-RU" smtClean="0"/>
              <a:t>18.06.2026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2AD7312-632A-48EA-9CD9-4C1F9B3E56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B9392F6-5A18-4C8F-94AC-EE4481D76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81564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58A1B2D-D15D-440D-8A9B-646BA581E9FF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893302D-1DEA-FB5B-30CA-82F023021FF3}"/>
              </a:ext>
            </a:extLst>
          </p:cNvPr>
          <p:cNvSpPr/>
          <p:nvPr userDrawn="1"/>
        </p:nvSpPr>
        <p:spPr>
          <a:xfrm>
            <a:off x="-1" y="612599"/>
            <a:ext cx="12192001" cy="1135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751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8434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6902DB-6786-4EC8-841C-442CE7C53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D0E0AD-9CDE-4B68-B397-28CF6A3BB4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2FB86FE-73E5-4676-9540-C4530EC066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9BF0736-3C77-4656-9517-532D8B4FA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B5CFB-1053-4ABD-8AE7-93CBC6C0D1C1}" type="datetimeFigureOut">
              <a:rPr lang="ru-RU" smtClean="0"/>
              <a:t>18.06.2026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669D685-6A52-4572-A0D6-C0059AC9E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3A8EB1A-AC6D-428E-B0D1-CF9A76227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8A1B2D-D15D-440D-8A9B-646BA581E9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841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C23DA045-D354-445D-BE18-3E16A14848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148A85-0285-419E-9BCD-D8E30563A3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CB5CFB-1053-4ABD-8AE7-93CBC6C0D1C1}" type="datetimeFigureOut">
              <a:rPr lang="ru-RU" smtClean="0"/>
              <a:t>18.06.2026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9AA4832-14D7-456F-8D8A-08F55C3370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pic>
        <p:nvPicPr>
          <p:cNvPr id="7" name="Рисунок 6">
            <a:hlinkClick r:id="rId14"/>
            <a:extLst>
              <a:ext uri="{FF2B5EF4-FFF2-40B4-BE49-F238E27FC236}">
                <a16:creationId xmlns:a16="http://schemas.microsoft.com/office/drawing/2014/main" id="{A3D3FC47-1965-4ADE-8DCB-5A97BFA1FA8D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131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62" r:id="rId3"/>
    <p:sldLayoutId id="2147483652" r:id="rId4"/>
    <p:sldLayoutId id="2147483653" r:id="rId5"/>
    <p:sldLayoutId id="2147483654" r:id="rId6"/>
    <p:sldLayoutId id="2147483655" r:id="rId7"/>
    <p:sldLayoutId id="2147483661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5.png"/><Relationship Id="rId5" Type="http://schemas.openxmlformats.org/officeDocument/2006/relationships/image" Target="../media/image15.png"/><Relationship Id="rId4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7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8.png"/><Relationship Id="rId5" Type="http://schemas.openxmlformats.org/officeDocument/2006/relationships/image" Target="../media/image461.png"/><Relationship Id="rId4" Type="http://schemas.openxmlformats.org/officeDocument/2006/relationships/customXml" Target="../ink/ink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jpeg"/><Relationship Id="rId4" Type="http://schemas.openxmlformats.org/officeDocument/2006/relationships/image" Target="../media/image5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microsoft.com/office/2007/relationships/hdphoto" Target="../media/hdphoto1.wd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2.pn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5.png"/><Relationship Id="rId4" Type="http://schemas.openxmlformats.org/officeDocument/2006/relationships/image" Target="../media/image64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customXml" Target="../ink/ink3.xml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0.png"/><Relationship Id="rId9" Type="http://schemas.openxmlformats.org/officeDocument/2006/relationships/image" Target="../media/image6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e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0.emf"/><Relationship Id="rId4" Type="http://schemas.openxmlformats.org/officeDocument/2006/relationships/image" Target="../media/image7.e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12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7" Type="http://schemas.openxmlformats.org/officeDocument/2006/relationships/image" Target="../media/image46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6.xml"/><Relationship Id="rId6" Type="http://schemas.openxmlformats.org/officeDocument/2006/relationships/customXml" Target="../ink/ink5.xml"/><Relationship Id="rId5" Type="http://schemas.openxmlformats.org/officeDocument/2006/relationships/image" Target="../media/image450.png"/><Relationship Id="rId4" Type="http://schemas.openxmlformats.org/officeDocument/2006/relationships/customXml" Target="../ink/ink4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emf"/><Relationship Id="rId3" Type="http://schemas.openxmlformats.org/officeDocument/2006/relationships/image" Target="../media/image71.emf"/><Relationship Id="rId7" Type="http://schemas.openxmlformats.org/officeDocument/2006/relationships/oleObject" Target="../embeddings/oleObject12.bin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3.e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7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82.png"/><Relationship Id="rId3" Type="http://schemas.openxmlformats.org/officeDocument/2006/relationships/image" Target="../media/image76.png"/><Relationship Id="rId7" Type="http://schemas.openxmlformats.org/officeDocument/2006/relationships/image" Target="../media/image380.png"/><Relationship Id="rId12" Type="http://schemas.openxmlformats.org/officeDocument/2006/relationships/image" Target="../media/image81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6.xml"/><Relationship Id="rId6" Type="http://schemas.openxmlformats.org/officeDocument/2006/relationships/customXml" Target="../ink/ink7.xml"/><Relationship Id="rId11" Type="http://schemas.openxmlformats.org/officeDocument/2006/relationships/image" Target="../media/image80.png"/><Relationship Id="rId5" Type="http://schemas.openxmlformats.org/officeDocument/2006/relationships/image" Target="../media/image37.png"/><Relationship Id="rId10" Type="http://schemas.openxmlformats.org/officeDocument/2006/relationships/image" Target="../media/image79.png"/><Relationship Id="rId4" Type="http://schemas.openxmlformats.org/officeDocument/2006/relationships/customXml" Target="../ink/ink6.xml"/><Relationship Id="rId9" Type="http://schemas.openxmlformats.org/officeDocument/2006/relationships/image" Target="../media/image7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4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6.png"/><Relationship Id="rId5" Type="http://schemas.openxmlformats.org/officeDocument/2006/relationships/image" Target="../media/image27.jpg"/><Relationship Id="rId4" Type="http://schemas.openxmlformats.org/officeDocument/2006/relationships/image" Target="../media/image8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4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emf"/><Relationship Id="rId4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5" Type="http://schemas.openxmlformats.org/officeDocument/2006/relationships/image" Target="../media/image14.png"/><Relationship Id="rId4" Type="http://schemas.openxmlformats.org/officeDocument/2006/relationships/image" Target="../media/image23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png"/><Relationship Id="rId5" Type="http://schemas.openxmlformats.org/officeDocument/2006/relationships/image" Target="../media/image27.jp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gif"/><Relationship Id="rId3" Type="http://schemas.openxmlformats.org/officeDocument/2006/relationships/image" Target="../media/image31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0.emf"/><Relationship Id="rId11" Type="http://schemas.openxmlformats.org/officeDocument/2006/relationships/image" Target="../media/image37.gif"/><Relationship Id="rId5" Type="http://schemas.openxmlformats.org/officeDocument/2006/relationships/customXml" Target="../ink/ink1.xml"/><Relationship Id="rId10" Type="http://schemas.openxmlformats.org/officeDocument/2006/relationships/image" Target="../media/image36.gif"/><Relationship Id="rId4" Type="http://schemas.openxmlformats.org/officeDocument/2006/relationships/image" Target="../media/image32.png"/><Relationship Id="rId9" Type="http://schemas.openxmlformats.org/officeDocument/2006/relationships/image" Target="../media/image35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wmf"/><Relationship Id="rId3" Type="http://schemas.openxmlformats.org/officeDocument/2006/relationships/image" Target="../media/image38.gif"/><Relationship Id="rId7" Type="http://schemas.openxmlformats.org/officeDocument/2006/relationships/oleObject" Target="../embeddings/oleObject8.bin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.gif"/><Relationship Id="rId5" Type="http://schemas.openxmlformats.org/officeDocument/2006/relationships/image" Target="../media/image27.jpg"/><Relationship Id="rId4" Type="http://schemas.openxmlformats.org/officeDocument/2006/relationships/image" Target="../media/image39.gif"/><Relationship Id="rId9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Изображения по запросу «Фон для презентации голубой» - бесплатно на  gryzli.club">
            <a:extLst>
              <a:ext uri="{FF2B5EF4-FFF2-40B4-BE49-F238E27FC236}">
                <a16:creationId xmlns:a16="http://schemas.microsoft.com/office/drawing/2014/main" id="{2CE2F665-2131-16AA-BC81-F838F4E56A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07" b="24301"/>
          <a:stretch>
            <a:fillRect/>
          </a:stretch>
        </p:blipFill>
        <p:spPr bwMode="auto">
          <a:xfrm>
            <a:off x="0" y="1858670"/>
            <a:ext cx="12192000" cy="2266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241FFDC7-5795-B79E-A2C3-16B5FC9F86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8609" y="799492"/>
            <a:ext cx="1749644" cy="998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677825F-2500-DB9C-F3FF-293677CB80E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1039" y="954206"/>
            <a:ext cx="2016786" cy="90446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4392FA5-370C-B81A-D922-CB9CCFADBE4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5195" y="183608"/>
            <a:ext cx="2016786" cy="785297"/>
          </a:xfrm>
          <a:prstGeom prst="rect">
            <a:avLst/>
          </a:prstGeom>
        </p:spPr>
      </p:pic>
      <p:pic>
        <p:nvPicPr>
          <p:cNvPr id="11" name="Picture 2" descr="Picture background">
            <a:extLst>
              <a:ext uri="{FF2B5EF4-FFF2-40B4-BE49-F238E27FC236}">
                <a16:creationId xmlns:a16="http://schemas.microsoft.com/office/drawing/2014/main" id="{ED91E1F5-4835-1181-5939-84AB0B3933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03" y="78894"/>
            <a:ext cx="1347955" cy="1315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Текст 3">
            <a:extLst>
              <a:ext uri="{FF2B5EF4-FFF2-40B4-BE49-F238E27FC236}">
                <a16:creationId xmlns:a16="http://schemas.microsoft.com/office/drawing/2014/main" id="{407ECAA8-C36B-4844-9AA7-E7F6B62966B9}"/>
              </a:ext>
            </a:extLst>
          </p:cNvPr>
          <p:cNvSpPr txBox="1">
            <a:spLocks/>
          </p:cNvSpPr>
          <p:nvPr/>
        </p:nvSpPr>
        <p:spPr>
          <a:xfrm>
            <a:off x="266699" y="4437073"/>
            <a:ext cx="4546454" cy="165480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 err="1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Выполнила</a:t>
            </a:r>
            <a:r>
              <a:rPr lang="en-US" sz="2000" b="1" dirty="0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Гергележиу Полина Алексеевна</a:t>
            </a:r>
            <a:endParaRPr lang="en-US" sz="2000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2го курс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а,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</a:t>
            </a:r>
            <a:endParaRPr lang="ru-RU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B07EA77-F24E-AD26-ED0E-818A5475087B}"/>
              </a:ext>
            </a:extLst>
          </p:cNvPr>
          <p:cNvSpPr txBox="1"/>
          <p:nvPr/>
        </p:nvSpPr>
        <p:spPr>
          <a:xfrm>
            <a:off x="6276109" y="4078405"/>
            <a:ext cx="5649190" cy="2708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Научный руководитель:</a:t>
            </a:r>
            <a:endParaRPr lang="en-US" sz="2000" b="1" dirty="0">
              <a:solidFill>
                <a:schemeClr val="tx2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Киселев Михаил Алексеевич</a:t>
            </a:r>
            <a:endParaRPr lang="en-US" sz="2000" dirty="0">
              <a:solidFill>
                <a:schemeClr val="tx2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r"/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д.ф.-м.н.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доцент кафедры 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ФЯВ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en-US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физический факультет МГУ</a:t>
            </a:r>
            <a:endParaRPr lang="en-US" sz="2000" b="1" dirty="0">
              <a:solidFill>
                <a:schemeClr val="tx2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ru-RU" sz="1200" b="1" dirty="0">
              <a:solidFill>
                <a:schemeClr val="tx2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Научный </a:t>
            </a:r>
            <a:r>
              <a:rPr lang="en-US" sz="2000" b="1" dirty="0" err="1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консультант</a:t>
            </a: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 </a:t>
            </a:r>
            <a:endParaRPr lang="en-US" sz="2000" b="1" dirty="0">
              <a:solidFill>
                <a:schemeClr val="tx2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Ракша Елена Владимировна</a:t>
            </a:r>
            <a:endParaRPr lang="en-US" sz="2000" dirty="0">
              <a:solidFill>
                <a:schemeClr val="tx2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r"/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к.х.н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., 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начальник группы НЕРА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endParaRPr lang="ru-RU" sz="2000" dirty="0">
              <a:solidFill>
                <a:schemeClr val="tx2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r"/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ЛНФ, ОИЯИ</a:t>
            </a:r>
            <a:endParaRPr lang="ru-RU" sz="1600" i="1" dirty="0">
              <a:solidFill>
                <a:schemeClr val="tx2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DAF598D-A2FC-71CE-602A-7FF16F761CDE}"/>
              </a:ext>
            </a:extLst>
          </p:cNvPr>
          <p:cNvSpPr txBox="1"/>
          <p:nvPr/>
        </p:nvSpPr>
        <p:spPr>
          <a:xfrm>
            <a:off x="0" y="6376066"/>
            <a:ext cx="121919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Дубна – 202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6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г.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104FC8-6221-C10E-8745-531D936549BB}"/>
              </a:ext>
            </a:extLst>
          </p:cNvPr>
          <p:cNvSpPr txBox="1"/>
          <p:nvPr/>
        </p:nvSpPr>
        <p:spPr>
          <a:xfrm>
            <a:off x="266699" y="2276040"/>
            <a:ext cx="1165859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 МОЛЕКУЛЯРНОЙ ДИНАМИКИ ИБУПРОФЕНА МЕТОДОМ НЕУПРУГОГО РАССЕЯНИЯ НЕЙТРОНОВ И КОМПЛЕМЕНТАРНЫМИ МЕТОДАМИ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2C2EF5-2663-9935-9AD7-325F4048882A}"/>
              </a:ext>
            </a:extLst>
          </p:cNvPr>
          <p:cNvSpPr txBox="1"/>
          <p:nvPr/>
        </p:nvSpPr>
        <p:spPr>
          <a:xfrm>
            <a:off x="2643619" y="22667"/>
            <a:ext cx="690475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18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ФЕДЕРАЛЬНОЕ ГОСУДАРСТВЕННОЕ БЮДЖЕТНОЕ ОБРАЗОВАТЕЛЬНОЕ УЧРЕЖДЕНИЕ ВЫСШЕГО ОБРАЗОВАНИЯ </a:t>
            </a:r>
            <a:endParaRPr lang="ru-RU" sz="1400" dirty="0">
              <a:solidFill>
                <a:schemeClr val="tx2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ctr">
              <a:buNone/>
            </a:pPr>
            <a:r>
              <a:rPr lang="ru-RU" sz="18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«МОСКОВСКИЙ ГОСУДАРСТВЕННЫЙ УНИВЕРСИТЕТ</a:t>
            </a:r>
            <a:endParaRPr lang="ru-RU" sz="1400" dirty="0">
              <a:solidFill>
                <a:schemeClr val="tx2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ctr">
              <a:buNone/>
            </a:pPr>
            <a:r>
              <a:rPr lang="ru-RU" sz="18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имени М.В. ЛОМОНОСОВА» </a:t>
            </a:r>
            <a:endParaRPr lang="ru-RU" sz="1400" dirty="0">
              <a:solidFill>
                <a:schemeClr val="tx2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ctr">
              <a:buNone/>
            </a:pPr>
            <a:r>
              <a:rPr lang="ru-RU" sz="18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ФИЛИАЛ МГУ В Г.ДУБНЕ</a:t>
            </a:r>
            <a:endParaRPr lang="ru-RU" sz="1400" dirty="0">
              <a:solidFill>
                <a:schemeClr val="tx2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ctr">
              <a:buNone/>
            </a:pPr>
            <a:r>
              <a:rPr lang="ru-RU" sz="18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КАФЕДРА «Фундаментальная и прикладная ядерная физика» </a:t>
            </a:r>
            <a:endParaRPr lang="ru-RU" sz="1400" dirty="0">
              <a:solidFill>
                <a:schemeClr val="tx2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810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8DE730-9B06-687B-9983-ACBA6C5BD2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D7F9760-37DD-10B3-C721-AA9AD8AA347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328" t="-1" r="3099" b="1704"/>
          <a:stretch>
            <a:fillRect/>
          </a:stretch>
        </p:blipFill>
        <p:spPr>
          <a:xfrm>
            <a:off x="283304" y="1555564"/>
            <a:ext cx="6263353" cy="5283919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C1A1241-6D5B-2900-7E10-590839021E3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72232" y="2365980"/>
            <a:ext cx="5015746" cy="3947952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3A455415-A4A3-5515-49CA-AF5E8943AC72}"/>
              </a:ext>
            </a:extLst>
          </p:cNvPr>
          <p:cNvSpPr txBox="1">
            <a:spLocks/>
          </p:cNvSpPr>
          <p:nvPr/>
        </p:nvSpPr>
        <p:spPr>
          <a:xfrm>
            <a:off x="66675" y="41667"/>
            <a:ext cx="12192000" cy="51341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dirty="0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Экспериментальные колебательные спектры рацемата</a:t>
            </a:r>
            <a:r>
              <a:rPr lang="en-US" sz="2800" b="1" dirty="0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ибупрофена</a:t>
            </a: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85350D22-4C16-61D8-F363-14577EE05A69}"/>
              </a:ext>
            </a:extLst>
          </p:cNvPr>
          <p:cNvGrpSpPr/>
          <p:nvPr/>
        </p:nvGrpSpPr>
        <p:grpSpPr>
          <a:xfrm>
            <a:off x="7944144" y="1993602"/>
            <a:ext cx="3725773" cy="2475029"/>
            <a:chOff x="8754153" y="1915361"/>
            <a:chExt cx="3269667" cy="224745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091B2F7-13A2-2983-7963-FE123338DC32}"/>
                </a:ext>
              </a:extLst>
            </p:cNvPr>
            <p:cNvSpPr txBox="1"/>
            <p:nvPr/>
          </p:nvSpPr>
          <p:spPr>
            <a:xfrm>
              <a:off x="8754153" y="1915361"/>
              <a:ext cx="2245360" cy="47511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Синхронные</a:t>
              </a:r>
              <a:r>
                <a:rPr lang="en-US" sz="1400" dirty="0">
                  <a:solidFill>
                    <a:srgbClr val="00206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и </a:t>
              </a:r>
              <a:r>
                <a:rPr lang="en-US" sz="14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асинхронные</a:t>
              </a:r>
              <a:br>
                <a:rPr lang="en-US" sz="1400" dirty="0">
                  <a:solidFill>
                    <a:srgbClr val="00206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</a:br>
              <a:r>
                <a:rPr lang="en-US" sz="14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торсионные</a:t>
              </a:r>
              <a:r>
                <a:rPr lang="en-US" sz="1400" dirty="0">
                  <a:solidFill>
                    <a:srgbClr val="00206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колебания</a:t>
              </a:r>
              <a:r>
                <a:rPr lang="en-US" sz="1400" dirty="0">
                  <a:solidFill>
                    <a:srgbClr val="00206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–CH</a:t>
              </a:r>
              <a:r>
                <a:rPr lang="en-US" sz="1400" baseline="-25000" dirty="0">
                  <a:solidFill>
                    <a:srgbClr val="00206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3</a:t>
              </a:r>
              <a:endParaRPr lang="ru-RU" sz="1400" i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Левая фигурная скобка 7">
              <a:extLst>
                <a:ext uri="{FF2B5EF4-FFF2-40B4-BE49-F238E27FC236}">
                  <a16:creationId xmlns:a16="http://schemas.microsoft.com/office/drawing/2014/main" id="{4F5A3A46-BFA2-F84F-CCA2-9236B9CBF2E8}"/>
                </a:ext>
              </a:extLst>
            </p:cNvPr>
            <p:cNvSpPr/>
            <p:nvPr/>
          </p:nvSpPr>
          <p:spPr>
            <a:xfrm rot="5400000">
              <a:off x="9800174" y="2017702"/>
              <a:ext cx="116843" cy="870628"/>
            </a:xfrm>
            <a:prstGeom prst="leftBrace">
              <a:avLst>
                <a:gd name="adj1" fmla="val 52695"/>
                <a:gd name="adj2" fmla="val 47961"/>
              </a:avLst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3DF5B222-5F20-979F-281A-8F31A5C5DB70}"/>
                </a:ext>
              </a:extLst>
            </p:cNvPr>
            <p:cNvSpPr/>
            <p:nvPr/>
          </p:nvSpPr>
          <p:spPr>
            <a:xfrm>
              <a:off x="10293910" y="3534096"/>
              <a:ext cx="1729910" cy="475111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dirty="0">
                  <a:solidFill>
                    <a:srgbClr val="00206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CH</a:t>
              </a:r>
              <a:r>
                <a:rPr lang="en-US" sz="1400" baseline="-25000" dirty="0">
                  <a:solidFill>
                    <a:srgbClr val="00206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2</a:t>
              </a:r>
              <a:r>
                <a:rPr lang="en-US" sz="1400" dirty="0">
                  <a:solidFill>
                    <a:srgbClr val="00206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и CH </a:t>
              </a:r>
              <a:r>
                <a:rPr lang="en-US" sz="14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торсионные</a:t>
              </a:r>
              <a:r>
                <a:rPr lang="en-US" sz="1400" dirty="0">
                  <a:solidFill>
                    <a:srgbClr val="00206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колебания</a:t>
              </a:r>
              <a:r>
                <a:rPr lang="en-US" sz="1400" dirty="0">
                  <a:solidFill>
                    <a:srgbClr val="00206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0" name="Левая фигурная скобка 9">
              <a:extLst>
                <a:ext uri="{FF2B5EF4-FFF2-40B4-BE49-F238E27FC236}">
                  <a16:creationId xmlns:a16="http://schemas.microsoft.com/office/drawing/2014/main" id="{621BB620-9F0F-B170-1447-27853656749D}"/>
                </a:ext>
              </a:extLst>
            </p:cNvPr>
            <p:cNvSpPr/>
            <p:nvPr/>
          </p:nvSpPr>
          <p:spPr>
            <a:xfrm rot="5400000">
              <a:off x="11090332" y="3669080"/>
              <a:ext cx="116843" cy="870628"/>
            </a:xfrm>
            <a:prstGeom prst="leftBrace">
              <a:avLst>
                <a:gd name="adj1" fmla="val 52695"/>
                <a:gd name="adj2" fmla="val 47961"/>
              </a:avLst>
            </a:prstGeom>
            <a:ln w="127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48AEA6A2-2CA3-A2CE-3FB7-C789D39C99BC}"/>
              </a:ext>
            </a:extLst>
          </p:cNvPr>
          <p:cNvSpPr/>
          <p:nvPr/>
        </p:nvSpPr>
        <p:spPr>
          <a:xfrm rot="5400000">
            <a:off x="-1498888" y="3435632"/>
            <a:ext cx="4621511" cy="727671"/>
          </a:xfrm>
          <a:prstGeom prst="rect">
            <a:avLst/>
          </a:prstGeom>
          <a:noFill/>
          <a:ln w="19050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" name="Группа 12"/>
          <p:cNvGrpSpPr/>
          <p:nvPr/>
        </p:nvGrpSpPr>
        <p:grpSpPr>
          <a:xfrm>
            <a:off x="7246406" y="514248"/>
            <a:ext cx="2967011" cy="1523838"/>
            <a:chOff x="8260067" y="703121"/>
            <a:chExt cx="2967011" cy="1523838"/>
          </a:xfrm>
        </p:grpSpPr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35B287A7-57B2-2CE4-5D55-DBF62FE5F78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324435" y="792374"/>
              <a:ext cx="2902643" cy="1434585"/>
            </a:xfrm>
            <a:prstGeom prst="rect">
              <a:avLst/>
            </a:prstGeom>
          </p:spPr>
        </p:pic>
        <p:sp>
          <p:nvSpPr>
            <p:cNvPr id="20" name="Овал 19">
              <a:extLst>
                <a:ext uri="{FF2B5EF4-FFF2-40B4-BE49-F238E27FC236}">
                  <a16:creationId xmlns:a16="http://schemas.microsoft.com/office/drawing/2014/main" id="{A2FD9AA1-3673-B2EC-C9F9-2DA0D5DF8F86}"/>
                </a:ext>
              </a:extLst>
            </p:cNvPr>
            <p:cNvSpPr/>
            <p:nvPr/>
          </p:nvSpPr>
          <p:spPr>
            <a:xfrm>
              <a:off x="8773222" y="1300819"/>
              <a:ext cx="513155" cy="390159"/>
            </a:xfrm>
            <a:prstGeom prst="ellipse">
              <a:avLst/>
            </a:prstGeom>
            <a:solidFill>
              <a:schemeClr val="accent1">
                <a:alpha val="11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>
              <a:extLst>
                <a:ext uri="{FF2B5EF4-FFF2-40B4-BE49-F238E27FC236}">
                  <a16:creationId xmlns:a16="http://schemas.microsoft.com/office/drawing/2014/main" id="{6A630E83-C1FE-F0CF-3907-3043D786E3A6}"/>
                </a:ext>
              </a:extLst>
            </p:cNvPr>
            <p:cNvSpPr/>
            <p:nvPr/>
          </p:nvSpPr>
          <p:spPr>
            <a:xfrm>
              <a:off x="8260067" y="1786976"/>
              <a:ext cx="513155" cy="390159"/>
            </a:xfrm>
            <a:prstGeom prst="ellipse">
              <a:avLst/>
            </a:prstGeom>
            <a:solidFill>
              <a:schemeClr val="accent1">
                <a:alpha val="11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Овал 21">
              <a:extLst>
                <a:ext uri="{FF2B5EF4-FFF2-40B4-BE49-F238E27FC236}">
                  <a16:creationId xmlns:a16="http://schemas.microsoft.com/office/drawing/2014/main" id="{4367C313-5A4B-76D1-F26E-732D7604FEF1}"/>
                </a:ext>
              </a:extLst>
            </p:cNvPr>
            <p:cNvSpPr/>
            <p:nvPr/>
          </p:nvSpPr>
          <p:spPr>
            <a:xfrm>
              <a:off x="10305457" y="703121"/>
              <a:ext cx="513155" cy="390159"/>
            </a:xfrm>
            <a:prstGeom prst="ellipse">
              <a:avLst/>
            </a:prstGeom>
            <a:solidFill>
              <a:schemeClr val="accent1">
                <a:alpha val="11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Дуга 22">
              <a:extLst>
                <a:ext uri="{FF2B5EF4-FFF2-40B4-BE49-F238E27FC236}">
                  <a16:creationId xmlns:a16="http://schemas.microsoft.com/office/drawing/2014/main" id="{13301A85-8C8A-10E9-838B-8AD80DF6B7D2}"/>
                </a:ext>
              </a:extLst>
            </p:cNvPr>
            <p:cNvSpPr/>
            <p:nvPr/>
          </p:nvSpPr>
          <p:spPr>
            <a:xfrm rot="20883526">
              <a:off x="8668094" y="1830790"/>
              <a:ext cx="226306" cy="174969"/>
            </a:xfrm>
            <a:prstGeom prst="arc">
              <a:avLst>
                <a:gd name="adj1" fmla="val 13327868"/>
                <a:gd name="adj2" fmla="val 6578246"/>
              </a:avLst>
            </a:prstGeom>
            <a:ln w="19050" cap="flat" cmpd="sng" algn="ctr">
              <a:solidFill>
                <a:srgbClr val="009DD9"/>
              </a:solidFill>
              <a:prstDash val="solid"/>
              <a:round/>
              <a:headEnd type="none" w="med" len="med"/>
              <a:tailEnd type="stealth" w="med" len="lg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Дуга 23">
              <a:extLst>
                <a:ext uri="{FF2B5EF4-FFF2-40B4-BE49-F238E27FC236}">
                  <a16:creationId xmlns:a16="http://schemas.microsoft.com/office/drawing/2014/main" id="{39DDE026-A86C-A793-645A-8C257B79B66C}"/>
                </a:ext>
              </a:extLst>
            </p:cNvPr>
            <p:cNvSpPr/>
            <p:nvPr/>
          </p:nvSpPr>
          <p:spPr>
            <a:xfrm rot="3478773" flipV="1">
              <a:off x="8863665" y="1607127"/>
              <a:ext cx="211489" cy="187228"/>
            </a:xfrm>
            <a:prstGeom prst="arc">
              <a:avLst>
                <a:gd name="adj1" fmla="val 13327868"/>
                <a:gd name="adj2" fmla="val 6578246"/>
              </a:avLst>
            </a:prstGeom>
            <a:ln w="19050" cap="flat" cmpd="sng" algn="ctr">
              <a:solidFill>
                <a:srgbClr val="009DD9"/>
              </a:solidFill>
              <a:prstDash val="solid"/>
              <a:round/>
              <a:headEnd type="none" w="med" len="med"/>
              <a:tailEnd type="stealth" w="med" len="lg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Дуга 24">
              <a:extLst>
                <a:ext uri="{FF2B5EF4-FFF2-40B4-BE49-F238E27FC236}">
                  <a16:creationId xmlns:a16="http://schemas.microsoft.com/office/drawing/2014/main" id="{6799A3CB-5A88-9AD6-B212-C28D7CDA8FF4}"/>
                </a:ext>
              </a:extLst>
            </p:cNvPr>
            <p:cNvSpPr/>
            <p:nvPr/>
          </p:nvSpPr>
          <p:spPr>
            <a:xfrm rot="3478773" flipV="1">
              <a:off x="10392089" y="1014180"/>
              <a:ext cx="211489" cy="187228"/>
            </a:xfrm>
            <a:prstGeom prst="arc">
              <a:avLst>
                <a:gd name="adj1" fmla="val 13327868"/>
                <a:gd name="adj2" fmla="val 6578246"/>
              </a:avLst>
            </a:prstGeom>
            <a:ln w="19050" cap="flat" cmpd="sng" algn="ctr">
              <a:solidFill>
                <a:srgbClr val="009DD9"/>
              </a:solidFill>
              <a:prstDash val="solid"/>
              <a:round/>
              <a:headEnd type="none" w="med" len="med"/>
              <a:tailEnd type="stealth" w="med" len="lg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703C5494-65A5-CC6E-CDA8-D237446F1A07}"/>
              </a:ext>
            </a:extLst>
          </p:cNvPr>
          <p:cNvGrpSpPr/>
          <p:nvPr/>
        </p:nvGrpSpPr>
        <p:grpSpPr>
          <a:xfrm>
            <a:off x="2839138" y="3264380"/>
            <a:ext cx="1088435" cy="1231857"/>
            <a:chOff x="1392844" y="2778844"/>
            <a:chExt cx="1088435" cy="1231857"/>
          </a:xfrm>
        </p:grpSpPr>
        <p:pic>
          <p:nvPicPr>
            <p:cNvPr id="29" name="Рисунок 28">
              <a:extLst>
                <a:ext uri="{FF2B5EF4-FFF2-40B4-BE49-F238E27FC236}">
                  <a16:creationId xmlns:a16="http://schemas.microsoft.com/office/drawing/2014/main" id="{06ED4E35-35D8-F9DB-4825-E27FF0E162B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666477" y="2847298"/>
              <a:ext cx="814802" cy="1163403"/>
            </a:xfrm>
            <a:prstGeom prst="rect">
              <a:avLst/>
            </a:prstGeom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F2A3D95F-2F83-9F92-7F7C-4F67D3B1FE36}"/>
                </a:ext>
              </a:extLst>
            </p:cNvPr>
            <p:cNvSpPr txBox="1"/>
            <p:nvPr/>
          </p:nvSpPr>
          <p:spPr>
            <a:xfrm>
              <a:off x="1392844" y="2778844"/>
              <a:ext cx="2493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rgbClr val="203CE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</a:p>
          </p:txBody>
        </p:sp>
      </p:grp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8105BDAA-DC1E-4EC5-8D95-3101C2D24B0C}"/>
              </a:ext>
            </a:extLst>
          </p:cNvPr>
          <p:cNvGrpSpPr/>
          <p:nvPr/>
        </p:nvGrpSpPr>
        <p:grpSpPr>
          <a:xfrm>
            <a:off x="4195522" y="3314740"/>
            <a:ext cx="975540" cy="1221984"/>
            <a:chOff x="2935797" y="2818007"/>
            <a:chExt cx="975540" cy="1221984"/>
          </a:xfrm>
        </p:grpSpPr>
        <p:pic>
          <p:nvPicPr>
            <p:cNvPr id="31" name="Рисунок 30">
              <a:extLst>
                <a:ext uri="{FF2B5EF4-FFF2-40B4-BE49-F238E27FC236}">
                  <a16:creationId xmlns:a16="http://schemas.microsoft.com/office/drawing/2014/main" id="{67560309-D758-DB1E-2AF1-5C2D54FF488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191010" y="2818007"/>
              <a:ext cx="720327" cy="1221984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90D8C00-4C16-4BEE-7CD4-E3183A339F31}"/>
                </a:ext>
              </a:extLst>
            </p:cNvPr>
            <p:cNvSpPr txBox="1"/>
            <p:nvPr/>
          </p:nvSpPr>
          <p:spPr>
            <a:xfrm>
              <a:off x="2935797" y="2818007"/>
              <a:ext cx="2493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F5404366-3E09-3E88-B7E0-D299A4228937}"/>
              </a:ext>
            </a:extLst>
          </p:cNvPr>
          <p:cNvSpPr txBox="1"/>
          <p:nvPr/>
        </p:nvSpPr>
        <p:spPr>
          <a:xfrm rot="16200000">
            <a:off x="32099" y="4544432"/>
            <a:ext cx="109229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5404366-3E09-3E88-B7E0-D299A4228937}"/>
              </a:ext>
            </a:extLst>
          </p:cNvPr>
          <p:cNvSpPr txBox="1"/>
          <p:nvPr/>
        </p:nvSpPr>
        <p:spPr>
          <a:xfrm rot="16200000">
            <a:off x="408378" y="4653865"/>
            <a:ext cx="109229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96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5404366-3E09-3E88-B7E0-D299A4228937}"/>
              </a:ext>
            </a:extLst>
          </p:cNvPr>
          <p:cNvSpPr txBox="1"/>
          <p:nvPr/>
        </p:nvSpPr>
        <p:spPr>
          <a:xfrm rot="16200000">
            <a:off x="-1742" y="1152902"/>
            <a:ext cx="109229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5404366-3E09-3E88-B7E0-D299A4228937}"/>
              </a:ext>
            </a:extLst>
          </p:cNvPr>
          <p:cNvSpPr txBox="1"/>
          <p:nvPr/>
        </p:nvSpPr>
        <p:spPr>
          <a:xfrm rot="16200000">
            <a:off x="388405" y="1488815"/>
            <a:ext cx="109229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93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48AEA6A2-2CA3-A2CE-3FB7-C789D39C99BC}"/>
              </a:ext>
            </a:extLst>
          </p:cNvPr>
          <p:cNvSpPr/>
          <p:nvPr/>
        </p:nvSpPr>
        <p:spPr>
          <a:xfrm rot="5400000">
            <a:off x="-418929" y="3119788"/>
            <a:ext cx="4621512" cy="1359355"/>
          </a:xfrm>
          <a:prstGeom prst="rect">
            <a:avLst/>
          </a:prstGeom>
          <a:noFill/>
          <a:ln w="1905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48AEA6A2-2CA3-A2CE-3FB7-C789D39C99BC}"/>
              </a:ext>
            </a:extLst>
          </p:cNvPr>
          <p:cNvSpPr/>
          <p:nvPr/>
        </p:nvSpPr>
        <p:spPr>
          <a:xfrm rot="5400000">
            <a:off x="7334887" y="1751701"/>
            <a:ext cx="4280117" cy="4844350"/>
          </a:xfrm>
          <a:prstGeom prst="rect">
            <a:avLst/>
          </a:prstGeom>
          <a:noFill/>
          <a:ln w="1905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8" name="Группа 57">
            <a:extLst>
              <a:ext uri="{FF2B5EF4-FFF2-40B4-BE49-F238E27FC236}">
                <a16:creationId xmlns:a16="http://schemas.microsoft.com/office/drawing/2014/main" id="{9C8B50E0-EB69-9B38-5B79-D56711064011}"/>
              </a:ext>
            </a:extLst>
          </p:cNvPr>
          <p:cNvGrpSpPr/>
          <p:nvPr/>
        </p:nvGrpSpPr>
        <p:grpSpPr>
          <a:xfrm>
            <a:off x="283304" y="1296363"/>
            <a:ext cx="6186944" cy="152400"/>
            <a:chOff x="283304" y="914397"/>
            <a:chExt cx="6186944" cy="152400"/>
          </a:xfrm>
        </p:grpSpPr>
        <p:cxnSp>
          <p:nvCxnSpPr>
            <p:cNvPr id="27" name="Прямая соединительная линия 26">
              <a:extLst>
                <a:ext uri="{FF2B5EF4-FFF2-40B4-BE49-F238E27FC236}">
                  <a16:creationId xmlns:a16="http://schemas.microsoft.com/office/drawing/2014/main" id="{D9069A59-BC05-1E9B-1723-102D07065D3C}"/>
                </a:ext>
              </a:extLst>
            </p:cNvPr>
            <p:cNvCxnSpPr>
              <a:cxnSpLocks/>
            </p:cNvCxnSpPr>
            <p:nvPr/>
          </p:nvCxnSpPr>
          <p:spPr>
            <a:xfrm>
              <a:off x="283304" y="915976"/>
              <a:ext cx="6186944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единительная линия 39">
              <a:extLst>
                <a:ext uri="{FF2B5EF4-FFF2-40B4-BE49-F238E27FC236}">
                  <a16:creationId xmlns:a16="http://schemas.microsoft.com/office/drawing/2014/main" id="{AB82626D-F4B6-B6AA-D1A1-1B23F1AC0D1F}"/>
                </a:ext>
              </a:extLst>
            </p:cNvPr>
            <p:cNvCxnSpPr/>
            <p:nvPr/>
          </p:nvCxnSpPr>
          <p:spPr>
            <a:xfrm>
              <a:off x="375127" y="91597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Прямая соединительная линия 41">
              <a:extLst>
                <a:ext uri="{FF2B5EF4-FFF2-40B4-BE49-F238E27FC236}">
                  <a16:creationId xmlns:a16="http://schemas.microsoft.com/office/drawing/2014/main" id="{BE24DB9A-4010-66E1-9D08-5A31160CF93A}"/>
                </a:ext>
              </a:extLst>
            </p:cNvPr>
            <p:cNvCxnSpPr>
              <a:cxnSpLocks/>
            </p:cNvCxnSpPr>
            <p:nvPr/>
          </p:nvCxnSpPr>
          <p:spPr>
            <a:xfrm>
              <a:off x="370391" y="914397"/>
              <a:ext cx="0" cy="8102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Прямая соединительная линия 43">
              <a:extLst>
                <a:ext uri="{FF2B5EF4-FFF2-40B4-BE49-F238E27FC236}">
                  <a16:creationId xmlns:a16="http://schemas.microsoft.com/office/drawing/2014/main" id="{2A219445-2E70-AC35-FD75-915D27506F8E}"/>
                </a:ext>
              </a:extLst>
            </p:cNvPr>
            <p:cNvCxnSpPr>
              <a:cxnSpLocks/>
            </p:cNvCxnSpPr>
            <p:nvPr/>
          </p:nvCxnSpPr>
          <p:spPr>
            <a:xfrm>
              <a:off x="1471915" y="914397"/>
              <a:ext cx="0" cy="8102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Прямая соединительная линия 44">
              <a:extLst>
                <a:ext uri="{FF2B5EF4-FFF2-40B4-BE49-F238E27FC236}">
                  <a16:creationId xmlns:a16="http://schemas.microsoft.com/office/drawing/2014/main" id="{DCCA226A-7100-E0E5-FF39-79F58657B558}"/>
                </a:ext>
              </a:extLst>
            </p:cNvPr>
            <p:cNvCxnSpPr>
              <a:cxnSpLocks/>
            </p:cNvCxnSpPr>
            <p:nvPr/>
          </p:nvCxnSpPr>
          <p:spPr>
            <a:xfrm>
              <a:off x="2571508" y="914397"/>
              <a:ext cx="0" cy="8102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Прямая соединительная линия 45">
              <a:extLst>
                <a:ext uri="{FF2B5EF4-FFF2-40B4-BE49-F238E27FC236}">
                  <a16:creationId xmlns:a16="http://schemas.microsoft.com/office/drawing/2014/main" id="{461DA133-0FC8-0C92-A873-1F55C00636C7}"/>
                </a:ext>
              </a:extLst>
            </p:cNvPr>
            <p:cNvCxnSpPr>
              <a:cxnSpLocks/>
            </p:cNvCxnSpPr>
            <p:nvPr/>
          </p:nvCxnSpPr>
          <p:spPr>
            <a:xfrm>
              <a:off x="3671106" y="914397"/>
              <a:ext cx="0" cy="8102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единительная линия 46">
              <a:extLst>
                <a:ext uri="{FF2B5EF4-FFF2-40B4-BE49-F238E27FC236}">
                  <a16:creationId xmlns:a16="http://schemas.microsoft.com/office/drawing/2014/main" id="{4BAFD2E3-02F5-C063-BCA4-4F6FD1F3C371}"/>
                </a:ext>
              </a:extLst>
            </p:cNvPr>
            <p:cNvCxnSpPr>
              <a:cxnSpLocks/>
            </p:cNvCxnSpPr>
            <p:nvPr/>
          </p:nvCxnSpPr>
          <p:spPr>
            <a:xfrm>
              <a:off x="4759125" y="914397"/>
              <a:ext cx="0" cy="8102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Прямая соединительная линия 47">
              <a:extLst>
                <a:ext uri="{FF2B5EF4-FFF2-40B4-BE49-F238E27FC236}">
                  <a16:creationId xmlns:a16="http://schemas.microsoft.com/office/drawing/2014/main" id="{B04DA2D5-A602-213A-335F-D30AE04BD5F0}"/>
                </a:ext>
              </a:extLst>
            </p:cNvPr>
            <p:cNvCxnSpPr>
              <a:cxnSpLocks/>
            </p:cNvCxnSpPr>
            <p:nvPr/>
          </p:nvCxnSpPr>
          <p:spPr>
            <a:xfrm>
              <a:off x="5870297" y="914397"/>
              <a:ext cx="0" cy="8102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единительная линия 48">
              <a:extLst>
                <a:ext uri="{FF2B5EF4-FFF2-40B4-BE49-F238E27FC236}">
                  <a16:creationId xmlns:a16="http://schemas.microsoft.com/office/drawing/2014/main" id="{4B1D5B24-C80B-CD01-2C62-BFA3A0DE84FE}"/>
                </a:ext>
              </a:extLst>
            </p:cNvPr>
            <p:cNvCxnSpPr>
              <a:cxnSpLocks/>
            </p:cNvCxnSpPr>
            <p:nvPr/>
          </p:nvCxnSpPr>
          <p:spPr>
            <a:xfrm>
              <a:off x="522791" y="1066797"/>
              <a:ext cx="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Прямая соединительная линия 51">
              <a:extLst>
                <a:ext uri="{FF2B5EF4-FFF2-40B4-BE49-F238E27FC236}">
                  <a16:creationId xmlns:a16="http://schemas.microsoft.com/office/drawing/2014/main" id="{96A5A007-B8FF-5AD3-AA09-D2F654FC27B8}"/>
                </a:ext>
              </a:extLst>
            </p:cNvPr>
            <p:cNvCxnSpPr>
              <a:cxnSpLocks/>
            </p:cNvCxnSpPr>
            <p:nvPr/>
          </p:nvCxnSpPr>
          <p:spPr>
            <a:xfrm>
              <a:off x="925973" y="914397"/>
              <a:ext cx="0" cy="455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единительная линия 52">
              <a:extLst>
                <a:ext uri="{FF2B5EF4-FFF2-40B4-BE49-F238E27FC236}">
                  <a16:creationId xmlns:a16="http://schemas.microsoft.com/office/drawing/2014/main" id="{DB7A6085-20CA-33CF-2E08-D8B07DF74030}"/>
                </a:ext>
              </a:extLst>
            </p:cNvPr>
            <p:cNvCxnSpPr>
              <a:cxnSpLocks/>
            </p:cNvCxnSpPr>
            <p:nvPr/>
          </p:nvCxnSpPr>
          <p:spPr>
            <a:xfrm>
              <a:off x="2027493" y="914397"/>
              <a:ext cx="0" cy="455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единительная линия 53">
              <a:extLst>
                <a:ext uri="{FF2B5EF4-FFF2-40B4-BE49-F238E27FC236}">
                  <a16:creationId xmlns:a16="http://schemas.microsoft.com/office/drawing/2014/main" id="{562C2007-8113-3809-A3F9-849CB9155B13}"/>
                </a:ext>
              </a:extLst>
            </p:cNvPr>
            <p:cNvCxnSpPr>
              <a:cxnSpLocks/>
            </p:cNvCxnSpPr>
            <p:nvPr/>
          </p:nvCxnSpPr>
          <p:spPr>
            <a:xfrm>
              <a:off x="3127090" y="914397"/>
              <a:ext cx="0" cy="455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я соединительная линия 54">
              <a:extLst>
                <a:ext uri="{FF2B5EF4-FFF2-40B4-BE49-F238E27FC236}">
                  <a16:creationId xmlns:a16="http://schemas.microsoft.com/office/drawing/2014/main" id="{B1898D83-39A1-C03F-2DA6-4BF2E43F89C0}"/>
                </a:ext>
              </a:extLst>
            </p:cNvPr>
            <p:cNvCxnSpPr>
              <a:cxnSpLocks/>
            </p:cNvCxnSpPr>
            <p:nvPr/>
          </p:nvCxnSpPr>
          <p:spPr>
            <a:xfrm>
              <a:off x="4215113" y="914397"/>
              <a:ext cx="0" cy="455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Прямая соединительная линия 55">
              <a:extLst>
                <a:ext uri="{FF2B5EF4-FFF2-40B4-BE49-F238E27FC236}">
                  <a16:creationId xmlns:a16="http://schemas.microsoft.com/office/drawing/2014/main" id="{6469AB6C-2FDA-9F22-1382-50CB03ED5223}"/>
                </a:ext>
              </a:extLst>
            </p:cNvPr>
            <p:cNvCxnSpPr>
              <a:cxnSpLocks/>
            </p:cNvCxnSpPr>
            <p:nvPr/>
          </p:nvCxnSpPr>
          <p:spPr>
            <a:xfrm>
              <a:off x="5314703" y="914397"/>
              <a:ext cx="0" cy="455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Прямая соединительная линия 56">
              <a:extLst>
                <a:ext uri="{FF2B5EF4-FFF2-40B4-BE49-F238E27FC236}">
                  <a16:creationId xmlns:a16="http://schemas.microsoft.com/office/drawing/2014/main" id="{51BBB575-1D31-B242-EBAB-2F90C2BA0A80}"/>
                </a:ext>
              </a:extLst>
            </p:cNvPr>
            <p:cNvCxnSpPr>
              <a:cxnSpLocks/>
            </p:cNvCxnSpPr>
            <p:nvPr/>
          </p:nvCxnSpPr>
          <p:spPr>
            <a:xfrm>
              <a:off x="6414304" y="914397"/>
              <a:ext cx="0" cy="455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CEFC3697-2B68-7E2C-6560-A5AF188C98A4}"/>
              </a:ext>
            </a:extLst>
          </p:cNvPr>
          <p:cNvSpPr txBox="1"/>
          <p:nvPr/>
        </p:nvSpPr>
        <p:spPr>
          <a:xfrm>
            <a:off x="222142" y="960885"/>
            <a:ext cx="3736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B323572F-0259-3BC5-006D-6B655CCD8A3B}"/>
              </a:ext>
            </a:extLst>
          </p:cNvPr>
          <p:cNvSpPr txBox="1"/>
          <p:nvPr/>
        </p:nvSpPr>
        <p:spPr>
          <a:xfrm>
            <a:off x="1275740" y="972586"/>
            <a:ext cx="520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D552697-289A-9B36-7684-CB9F166026B5}"/>
              </a:ext>
            </a:extLst>
          </p:cNvPr>
          <p:cNvSpPr txBox="1"/>
          <p:nvPr/>
        </p:nvSpPr>
        <p:spPr>
          <a:xfrm>
            <a:off x="2386431" y="972586"/>
            <a:ext cx="531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668D9D89-A502-D5F6-4F55-4DD1DF88D080}"/>
              </a:ext>
            </a:extLst>
          </p:cNvPr>
          <p:cNvSpPr txBox="1"/>
          <p:nvPr/>
        </p:nvSpPr>
        <p:spPr>
          <a:xfrm>
            <a:off x="3460151" y="972586"/>
            <a:ext cx="531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75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BE9361E9-E9E4-87C5-19E3-3270462A15B5}"/>
              </a:ext>
            </a:extLst>
          </p:cNvPr>
          <p:cNvSpPr txBox="1"/>
          <p:nvPr/>
        </p:nvSpPr>
        <p:spPr>
          <a:xfrm>
            <a:off x="4478709" y="982887"/>
            <a:ext cx="7126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44567D21-7299-449B-56B3-AAC74357E50B}"/>
              </a:ext>
            </a:extLst>
          </p:cNvPr>
          <p:cNvSpPr txBox="1"/>
          <p:nvPr/>
        </p:nvSpPr>
        <p:spPr>
          <a:xfrm>
            <a:off x="5597103" y="972586"/>
            <a:ext cx="612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125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27F50E67-E023-9E6B-1A75-90E83573C8A4}"/>
              </a:ext>
            </a:extLst>
          </p:cNvPr>
          <p:cNvSpPr txBox="1"/>
          <p:nvPr/>
        </p:nvSpPr>
        <p:spPr>
          <a:xfrm>
            <a:off x="1549402" y="689747"/>
            <a:ext cx="3492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Передача энергии, мэВ</a:t>
            </a:r>
            <a:endParaRPr lang="ru-RU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C3B9933-E1D5-9EED-4D6E-6139E1EED0CA}"/>
              </a:ext>
            </a:extLst>
          </p:cNvPr>
          <p:cNvSpPr txBox="1"/>
          <p:nvPr/>
        </p:nvSpPr>
        <p:spPr>
          <a:xfrm>
            <a:off x="448033" y="4218277"/>
            <a:ext cx="10537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en-US" sz="1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COOH</a:t>
            </a:r>
            <a:endParaRPr lang="ru-RU" dirty="0"/>
          </a:p>
        </p:txBody>
      </p:sp>
      <p:cxnSp>
        <p:nvCxnSpPr>
          <p:cNvPr id="61" name="Прямая со стрелкой 60">
            <a:extLst>
              <a:ext uri="{FF2B5EF4-FFF2-40B4-BE49-F238E27FC236}">
                <a16:creationId xmlns:a16="http://schemas.microsoft.com/office/drawing/2014/main" id="{58ADF241-4BD2-2F9B-6C4A-3664FA4A78AB}"/>
              </a:ext>
            </a:extLst>
          </p:cNvPr>
          <p:cNvCxnSpPr>
            <a:cxnSpLocks/>
          </p:cNvCxnSpPr>
          <p:nvPr/>
        </p:nvCxnSpPr>
        <p:spPr>
          <a:xfrm flipH="1">
            <a:off x="555151" y="4597684"/>
            <a:ext cx="14057" cy="22831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>
            <a:extLst>
              <a:ext uri="{FF2B5EF4-FFF2-40B4-BE49-F238E27FC236}">
                <a16:creationId xmlns:a16="http://schemas.microsoft.com/office/drawing/2014/main" id="{067F617D-9D68-0313-D822-8F5C3F4A64A1}"/>
              </a:ext>
            </a:extLst>
          </p:cNvPr>
          <p:cNvCxnSpPr>
            <a:cxnSpLocks/>
          </p:cNvCxnSpPr>
          <p:nvPr/>
        </p:nvCxnSpPr>
        <p:spPr>
          <a:xfrm>
            <a:off x="555151" y="4597684"/>
            <a:ext cx="420209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>
            <a:extLst>
              <a:ext uri="{FF2B5EF4-FFF2-40B4-BE49-F238E27FC236}">
                <a16:creationId xmlns:a16="http://schemas.microsoft.com/office/drawing/2014/main" id="{49EC8257-A84C-1E05-EE5E-FE62AED67356}"/>
              </a:ext>
            </a:extLst>
          </p:cNvPr>
          <p:cNvCxnSpPr>
            <a:cxnSpLocks/>
          </p:cNvCxnSpPr>
          <p:nvPr/>
        </p:nvCxnSpPr>
        <p:spPr>
          <a:xfrm>
            <a:off x="965448" y="4587524"/>
            <a:ext cx="0" cy="23847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397E864A-E908-408D-CF24-1BD196E0D8B3}"/>
              </a:ext>
            </a:extLst>
          </p:cNvPr>
          <p:cNvSpPr txBox="1"/>
          <p:nvPr/>
        </p:nvSpPr>
        <p:spPr>
          <a:xfrm>
            <a:off x="392591" y="2453266"/>
            <a:ext cx="10537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en-US" sz="1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COOˉ</a:t>
            </a:r>
            <a:endParaRPr lang="ru-RU" dirty="0"/>
          </a:p>
        </p:txBody>
      </p:sp>
      <p:cxnSp>
        <p:nvCxnSpPr>
          <p:cNvPr id="74" name="Прямая со стрелкой 73">
            <a:extLst>
              <a:ext uri="{FF2B5EF4-FFF2-40B4-BE49-F238E27FC236}">
                <a16:creationId xmlns:a16="http://schemas.microsoft.com/office/drawing/2014/main" id="{B9C03F40-E8A4-E75E-1DED-4DAD839EA217}"/>
              </a:ext>
            </a:extLst>
          </p:cNvPr>
          <p:cNvCxnSpPr>
            <a:cxnSpLocks/>
          </p:cNvCxnSpPr>
          <p:nvPr/>
        </p:nvCxnSpPr>
        <p:spPr>
          <a:xfrm flipV="1">
            <a:off x="579368" y="2270532"/>
            <a:ext cx="0" cy="220981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>
            <a:extLst>
              <a:ext uri="{FF2B5EF4-FFF2-40B4-BE49-F238E27FC236}">
                <a16:creationId xmlns:a16="http://schemas.microsoft.com/office/drawing/2014/main" id="{55DDF684-5B45-C299-5749-D80F1833DBDD}"/>
              </a:ext>
            </a:extLst>
          </p:cNvPr>
          <p:cNvCxnSpPr>
            <a:cxnSpLocks/>
          </p:cNvCxnSpPr>
          <p:nvPr/>
        </p:nvCxnSpPr>
        <p:spPr>
          <a:xfrm>
            <a:off x="564724" y="2491513"/>
            <a:ext cx="300903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>
            <a:extLst>
              <a:ext uri="{FF2B5EF4-FFF2-40B4-BE49-F238E27FC236}">
                <a16:creationId xmlns:a16="http://schemas.microsoft.com/office/drawing/2014/main" id="{A8DC51AB-13F4-B754-9647-92BA791583DB}"/>
              </a:ext>
            </a:extLst>
          </p:cNvPr>
          <p:cNvCxnSpPr>
            <a:cxnSpLocks/>
          </p:cNvCxnSpPr>
          <p:nvPr/>
        </p:nvCxnSpPr>
        <p:spPr>
          <a:xfrm flipV="1">
            <a:off x="863084" y="2280692"/>
            <a:ext cx="0" cy="210821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690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5AA2EF46-F488-0926-98FA-CFB9C48393D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99882" y="1251828"/>
            <a:ext cx="6048704" cy="518665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Рукописный ввод 1">
                <a:extLst>
                  <a:ext uri="{FF2B5EF4-FFF2-40B4-BE49-F238E27FC236}">
                    <a16:creationId xmlns:a16="http://schemas.microsoft.com/office/drawing/2014/main" id="{7EDFC86B-E243-5989-6B2F-C348F9D50777}"/>
                  </a:ext>
                </a:extLst>
              </p14:cNvPr>
              <p14:cNvContentPartPr/>
              <p14:nvPr/>
            </p14:nvContentPartPr>
            <p14:xfrm>
              <a:off x="6462470" y="1030559"/>
              <a:ext cx="6480" cy="3960"/>
            </p14:xfrm>
          </p:contentPart>
        </mc:Choice>
        <mc:Fallback xmlns="">
          <p:pic>
            <p:nvPicPr>
              <p:cNvPr id="2" name="Рукописный ввод 1">
                <a:extLst>
                  <a:ext uri="{FF2B5EF4-FFF2-40B4-BE49-F238E27FC236}">
                    <a16:creationId xmlns:a16="http://schemas.microsoft.com/office/drawing/2014/main" id="{7EDFC86B-E243-5989-6B2F-C348F9D5077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453470" y="1021559"/>
                <a:ext cx="24120" cy="2160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6D468B7A-028B-DFCC-B484-B31ED0CB7AD9}"/>
              </a:ext>
            </a:extLst>
          </p:cNvPr>
          <p:cNvSpPr txBox="1">
            <a:spLocks/>
          </p:cNvSpPr>
          <p:nvPr/>
        </p:nvSpPr>
        <p:spPr>
          <a:xfrm>
            <a:off x="-1" y="27749"/>
            <a:ext cx="12192001" cy="88132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dirty="0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Экспериментальные ИК- и Раман-спектры ибупрофена и </a:t>
            </a:r>
          </a:p>
          <a:p>
            <a:pPr algn="ctr"/>
            <a:r>
              <a:rPr lang="ru-RU" sz="2800" b="1" dirty="0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ибупрофена натрия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6BE5451-E8CC-1A95-D9D7-96ABB78C9F83}"/>
              </a:ext>
            </a:extLst>
          </p:cNvPr>
          <p:cNvSpPr txBox="1"/>
          <p:nvPr/>
        </p:nvSpPr>
        <p:spPr>
          <a:xfrm>
            <a:off x="11700595" y="6330215"/>
            <a:ext cx="982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10</a:t>
            </a:r>
            <a:endParaRPr lang="ru-RU" b="1" dirty="0">
              <a:solidFill>
                <a:schemeClr val="tx2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7893302D-1DEA-FB5B-30CA-82F023021FF3}"/>
              </a:ext>
            </a:extLst>
          </p:cNvPr>
          <p:cNvSpPr/>
          <p:nvPr/>
        </p:nvSpPr>
        <p:spPr>
          <a:xfrm>
            <a:off x="-1" y="936579"/>
            <a:ext cx="12192001" cy="1135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7D31F93-03C1-D310-208A-43C480B70E4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277" y="1189146"/>
            <a:ext cx="6106948" cy="522198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CFF364F-3C71-B1A8-85A2-3DBCECAEDF60}"/>
              </a:ext>
            </a:extLst>
          </p:cNvPr>
          <p:cNvSpPr txBox="1"/>
          <p:nvPr/>
        </p:nvSpPr>
        <p:spPr>
          <a:xfrm rot="16200000">
            <a:off x="665171" y="2317518"/>
            <a:ext cx="1132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-O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1CB3912-E043-7974-FD7D-2134BFDE7C88}"/>
              </a:ext>
            </a:extLst>
          </p:cNvPr>
          <p:cNvSpPr txBox="1"/>
          <p:nvPr/>
        </p:nvSpPr>
        <p:spPr>
          <a:xfrm rot="16200000">
            <a:off x="630131" y="4260875"/>
            <a:ext cx="1132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srgbClr val="5CE7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b="1" dirty="0">
                <a:solidFill>
                  <a:srgbClr val="5CE7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С-С</a:t>
            </a:r>
            <a:r>
              <a:rPr lang="ru-RU" b="1" dirty="0">
                <a:solidFill>
                  <a:srgbClr val="5CE7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-C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1BD6DCA-CF7F-F9C7-8A62-A2D0BBAAB656}"/>
              </a:ext>
            </a:extLst>
          </p:cNvPr>
          <p:cNvSpPr txBox="1"/>
          <p:nvPr/>
        </p:nvSpPr>
        <p:spPr>
          <a:xfrm rot="16200000">
            <a:off x="1408841" y="3551783"/>
            <a:ext cx="1132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С-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B11EC2D-7DA9-BA45-4EEC-0BE5D4FD2492}"/>
              </a:ext>
            </a:extLst>
          </p:cNvPr>
          <p:cNvSpPr txBox="1"/>
          <p:nvPr/>
        </p:nvSpPr>
        <p:spPr>
          <a:xfrm rot="16200000">
            <a:off x="1639826" y="3694571"/>
            <a:ext cx="1438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O-H…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3AD83F6-B01D-8749-F13E-2340915795EA}"/>
              </a:ext>
            </a:extLst>
          </p:cNvPr>
          <p:cNvSpPr txBox="1"/>
          <p:nvPr/>
        </p:nvSpPr>
        <p:spPr>
          <a:xfrm>
            <a:off x="2543976" y="3216482"/>
            <a:ext cx="887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 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C=O</a:t>
            </a:r>
            <a:r>
              <a:rPr lang="en-US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5F4BA7B-18F6-6123-1F3C-3FA8AFEE902A}"/>
              </a:ext>
            </a:extLst>
          </p:cNvPr>
          <p:cNvSpPr txBox="1"/>
          <p:nvPr/>
        </p:nvSpPr>
        <p:spPr>
          <a:xfrm rot="16200000">
            <a:off x="3638613" y="4414055"/>
            <a:ext cx="887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 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-H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5E38E17-0CE1-E109-97F9-03D11D6946B8}"/>
              </a:ext>
            </a:extLst>
          </p:cNvPr>
          <p:cNvSpPr txBox="1"/>
          <p:nvPr/>
        </p:nvSpPr>
        <p:spPr>
          <a:xfrm rot="16200000">
            <a:off x="1234755" y="2057181"/>
            <a:ext cx="16947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 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0E3B5EC-7953-0BEC-8377-6B5E4853112E}"/>
              </a:ext>
            </a:extLst>
          </p:cNvPr>
          <p:cNvSpPr txBox="1"/>
          <p:nvPr/>
        </p:nvSpPr>
        <p:spPr>
          <a:xfrm rot="16200000">
            <a:off x="1537178" y="1589477"/>
            <a:ext cx="14949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</a:t>
            </a:r>
            <a:r>
              <a:rPr lang="ru-RU" b="1" baseline="-25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sym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О-С-О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CD661D1-5B11-6F15-03B3-955084C90B9B}"/>
              </a:ext>
            </a:extLst>
          </p:cNvPr>
          <p:cNvSpPr txBox="1"/>
          <p:nvPr/>
        </p:nvSpPr>
        <p:spPr>
          <a:xfrm>
            <a:off x="2469312" y="1279970"/>
            <a:ext cx="14949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</a:t>
            </a:r>
            <a:r>
              <a:rPr lang="en-US" b="1" baseline="-25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ru-RU" b="1" baseline="-25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ym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О-С-О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C97541A-9C9B-0F57-AFCC-0272F54CA761}"/>
              </a:ext>
            </a:extLst>
          </p:cNvPr>
          <p:cNvSpPr txBox="1"/>
          <p:nvPr/>
        </p:nvSpPr>
        <p:spPr>
          <a:xfrm rot="16200000">
            <a:off x="7912744" y="4226794"/>
            <a:ext cx="1132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srgbClr val="5CE7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b="1" dirty="0">
                <a:solidFill>
                  <a:srgbClr val="5CE7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С-С</a:t>
            </a:r>
            <a:r>
              <a:rPr lang="ru-RU" b="1" dirty="0">
                <a:solidFill>
                  <a:srgbClr val="5CE7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-C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26807C9-51BD-D0F3-8EFC-F902BB20BBA6}"/>
              </a:ext>
            </a:extLst>
          </p:cNvPr>
          <p:cNvSpPr txBox="1"/>
          <p:nvPr/>
        </p:nvSpPr>
        <p:spPr>
          <a:xfrm rot="16200000">
            <a:off x="9525509" y="4260875"/>
            <a:ext cx="887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>
                <a:solidFill>
                  <a:srgbClr val="5CE7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 </a:t>
            </a:r>
            <a:r>
              <a:rPr lang="en-US" b="1" dirty="0">
                <a:solidFill>
                  <a:srgbClr val="5CE7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C-С </a:t>
            </a:r>
            <a:endParaRPr lang="ru-RU" b="1" dirty="0">
              <a:solidFill>
                <a:srgbClr val="5CE75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30C1FCA-F72E-F78D-4D6D-4412908C1DBE}"/>
              </a:ext>
            </a:extLst>
          </p:cNvPr>
          <p:cNvSpPr txBox="1"/>
          <p:nvPr/>
        </p:nvSpPr>
        <p:spPr>
          <a:xfrm rot="16200000">
            <a:off x="9710175" y="4605991"/>
            <a:ext cx="887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 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C=O 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818791E-2CF6-8F67-AC09-2CC12AABB9A8}"/>
              </a:ext>
            </a:extLst>
          </p:cNvPr>
          <p:cNvSpPr txBox="1"/>
          <p:nvPr/>
        </p:nvSpPr>
        <p:spPr>
          <a:xfrm rot="16200000">
            <a:off x="10229659" y="4668113"/>
            <a:ext cx="887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 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-H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E464623-CCA0-B3CC-7609-DF9172D439A0}"/>
              </a:ext>
            </a:extLst>
          </p:cNvPr>
          <p:cNvSpPr txBox="1"/>
          <p:nvPr/>
        </p:nvSpPr>
        <p:spPr>
          <a:xfrm rot="16200000">
            <a:off x="8800427" y="4201664"/>
            <a:ext cx="1438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O-H…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4CD5B4F-6DA3-98AB-FAEF-CFFEF04F3602}"/>
              </a:ext>
            </a:extLst>
          </p:cNvPr>
          <p:cNvSpPr txBox="1"/>
          <p:nvPr/>
        </p:nvSpPr>
        <p:spPr>
          <a:xfrm rot="16200000">
            <a:off x="7653394" y="2294709"/>
            <a:ext cx="1132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-O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DC916FC-A764-B7D9-85AC-07A672D4F743}"/>
              </a:ext>
            </a:extLst>
          </p:cNvPr>
          <p:cNvSpPr txBox="1"/>
          <p:nvPr/>
        </p:nvSpPr>
        <p:spPr>
          <a:xfrm rot="16200000">
            <a:off x="8343124" y="2013641"/>
            <a:ext cx="16947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 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BBC2C43-619F-EB5B-0C58-9DF1B697E2DA}"/>
              </a:ext>
            </a:extLst>
          </p:cNvPr>
          <p:cNvSpPr txBox="1"/>
          <p:nvPr/>
        </p:nvSpPr>
        <p:spPr>
          <a:xfrm rot="16200000">
            <a:off x="8669259" y="2046790"/>
            <a:ext cx="14949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</a:t>
            </a:r>
            <a:r>
              <a:rPr lang="ru-RU" b="1" baseline="-25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sym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О-С-О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6ED86E9-D276-90A0-A296-F4170CAF71D8}"/>
              </a:ext>
            </a:extLst>
          </p:cNvPr>
          <p:cNvSpPr txBox="1"/>
          <p:nvPr/>
        </p:nvSpPr>
        <p:spPr>
          <a:xfrm rot="16200000">
            <a:off x="9038591" y="2113546"/>
            <a:ext cx="14949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</a:t>
            </a:r>
            <a:r>
              <a:rPr lang="en-US" b="1" baseline="-25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ru-RU" b="1" baseline="-25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ym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О-С-О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514BBF-48F7-AF5B-D55A-62748A1F8F8E}"/>
              </a:ext>
            </a:extLst>
          </p:cNvPr>
          <p:cNvSpPr txBox="1"/>
          <p:nvPr/>
        </p:nvSpPr>
        <p:spPr>
          <a:xfrm>
            <a:off x="3305222" y="6310562"/>
            <a:ext cx="63274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 – валентное колебание,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ν</a:t>
            </a:r>
            <a:r>
              <a:rPr lang="ru-RU" sz="14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sym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симметричное валентное колебание, 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ν</a:t>
            </a:r>
            <a:r>
              <a:rPr lang="ru-RU" sz="14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asym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антисимметричное валентное колебание, δ – деформационное колебание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E87C1F0D-5922-BA7A-A9CD-E39EFC603E1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42753" y="1279970"/>
            <a:ext cx="2670256" cy="1350714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1DD6956B-76A4-D63A-5378-0462E31B8D5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88986" y="3315403"/>
            <a:ext cx="2581888" cy="1296156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B26807C9-51BD-D0F3-8EFC-F902BB20BBA6}"/>
              </a:ext>
            </a:extLst>
          </p:cNvPr>
          <p:cNvSpPr txBox="1"/>
          <p:nvPr/>
        </p:nvSpPr>
        <p:spPr>
          <a:xfrm rot="16200000">
            <a:off x="9568389" y="1976912"/>
            <a:ext cx="887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>
                <a:solidFill>
                  <a:srgbClr val="5CE7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 </a:t>
            </a:r>
            <a:r>
              <a:rPr lang="en-US" b="1" dirty="0">
                <a:solidFill>
                  <a:srgbClr val="5CE7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C-С </a:t>
            </a:r>
            <a:endParaRPr lang="ru-RU" b="1" dirty="0">
              <a:solidFill>
                <a:srgbClr val="5CE75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9938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733DF-9345-A281-ADBA-55D0F9598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B786FBCC-B809-E846-0700-DD4C342D655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6714" y="1568366"/>
            <a:ext cx="7699995" cy="5227995"/>
          </a:xfrm>
          <a:prstGeom prst="rect">
            <a:avLst/>
          </a:prstGeom>
        </p:spPr>
      </p:pic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53C75ADE-8C8D-0139-67FF-514D142F8449}"/>
              </a:ext>
            </a:extLst>
          </p:cNvPr>
          <p:cNvSpPr/>
          <p:nvPr/>
        </p:nvSpPr>
        <p:spPr>
          <a:xfrm>
            <a:off x="4147833" y="795278"/>
            <a:ext cx="3327540" cy="5267443"/>
          </a:xfrm>
          <a:prstGeom prst="rect">
            <a:avLst/>
          </a:prstGeom>
          <a:solidFill>
            <a:srgbClr val="9C5214">
              <a:alpha val="9020"/>
            </a:srgbClr>
          </a:solidFill>
          <a:ln w="190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DCFA68D-2A37-8B58-1B2B-3A216DFED800}"/>
              </a:ext>
            </a:extLst>
          </p:cNvPr>
          <p:cNvSpPr txBox="1">
            <a:spLocks/>
          </p:cNvSpPr>
          <p:nvPr/>
        </p:nvSpPr>
        <p:spPr>
          <a:xfrm>
            <a:off x="66675" y="41667"/>
            <a:ext cx="12192000" cy="51341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dirty="0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Экспериментальные колебательные спектры рацемата</a:t>
            </a:r>
            <a:r>
              <a:rPr lang="en-US" sz="2800" b="1" dirty="0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ибупрофена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00E7B13-B962-107B-4559-D77F3D125BE4}"/>
              </a:ext>
            </a:extLst>
          </p:cNvPr>
          <p:cNvSpPr/>
          <p:nvPr/>
        </p:nvSpPr>
        <p:spPr>
          <a:xfrm>
            <a:off x="230555" y="810164"/>
            <a:ext cx="566114" cy="5267443"/>
          </a:xfrm>
          <a:prstGeom prst="rect">
            <a:avLst/>
          </a:prstGeom>
          <a:solidFill>
            <a:srgbClr val="F686F6">
              <a:alpha val="9020"/>
            </a:srgbClr>
          </a:solidFill>
          <a:ln w="190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7BB52439-8876-C569-FBC7-9F3F74C04714}"/>
              </a:ext>
            </a:extLst>
          </p:cNvPr>
          <p:cNvSpPr/>
          <p:nvPr/>
        </p:nvSpPr>
        <p:spPr>
          <a:xfrm>
            <a:off x="803577" y="810163"/>
            <a:ext cx="678296" cy="5267443"/>
          </a:xfrm>
          <a:prstGeom prst="rect">
            <a:avLst/>
          </a:prstGeom>
          <a:solidFill>
            <a:srgbClr val="EEDA1A">
              <a:alpha val="9020"/>
            </a:srgbClr>
          </a:solidFill>
          <a:ln w="190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EF65987D-4759-B318-6997-C4D1423FB317}"/>
              </a:ext>
            </a:extLst>
          </p:cNvPr>
          <p:cNvSpPr/>
          <p:nvPr/>
        </p:nvSpPr>
        <p:spPr>
          <a:xfrm>
            <a:off x="1487475" y="793341"/>
            <a:ext cx="2667900" cy="5267443"/>
          </a:xfrm>
          <a:prstGeom prst="rect">
            <a:avLst/>
          </a:prstGeom>
          <a:solidFill>
            <a:srgbClr val="00B050">
              <a:alpha val="9020"/>
            </a:srgbClr>
          </a:solidFill>
          <a:ln w="190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28776BF2-944D-176B-F8A2-453532099865}"/>
              </a:ext>
            </a:extLst>
          </p:cNvPr>
          <p:cNvCxnSpPr/>
          <p:nvPr/>
        </p:nvCxnSpPr>
        <p:spPr>
          <a:xfrm>
            <a:off x="548365" y="4975641"/>
            <a:ext cx="0" cy="288000"/>
          </a:xfrm>
          <a:prstGeom prst="straightConnector1">
            <a:avLst/>
          </a:prstGeom>
          <a:ln w="38100">
            <a:solidFill>
              <a:srgbClr val="F248F2"/>
            </a:solidFill>
            <a:headEnd type="none" w="med" len="med"/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FB933706-85DB-B0A9-64EF-6F5F6826FF72}"/>
              </a:ext>
            </a:extLst>
          </p:cNvPr>
          <p:cNvCxnSpPr/>
          <p:nvPr/>
        </p:nvCxnSpPr>
        <p:spPr>
          <a:xfrm>
            <a:off x="351033" y="4807315"/>
            <a:ext cx="0" cy="288000"/>
          </a:xfrm>
          <a:prstGeom prst="straightConnector1">
            <a:avLst/>
          </a:prstGeom>
          <a:ln w="38100">
            <a:solidFill>
              <a:srgbClr val="F248F2"/>
            </a:solidFill>
            <a:headEnd type="none" w="med" len="med"/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>
            <a:extLst>
              <a:ext uri="{FF2B5EF4-FFF2-40B4-BE49-F238E27FC236}">
                <a16:creationId xmlns:a16="http://schemas.microsoft.com/office/drawing/2014/main" id="{442F99AD-D4F4-6BDE-EE49-FFDFD5F0260D}"/>
              </a:ext>
            </a:extLst>
          </p:cNvPr>
          <p:cNvCxnSpPr/>
          <p:nvPr/>
        </p:nvCxnSpPr>
        <p:spPr>
          <a:xfrm>
            <a:off x="3038818" y="5169646"/>
            <a:ext cx="0" cy="288000"/>
          </a:xfrm>
          <a:prstGeom prst="straightConnector1">
            <a:avLst/>
          </a:prstGeom>
          <a:ln w="38100">
            <a:solidFill>
              <a:srgbClr val="F248F2"/>
            </a:solidFill>
            <a:headEnd type="none" w="med" len="med"/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id="{19F1EED4-EE1A-CC43-9010-500AA8E30758}"/>
              </a:ext>
            </a:extLst>
          </p:cNvPr>
          <p:cNvCxnSpPr/>
          <p:nvPr/>
        </p:nvCxnSpPr>
        <p:spPr>
          <a:xfrm>
            <a:off x="2973759" y="3246652"/>
            <a:ext cx="0" cy="288000"/>
          </a:xfrm>
          <a:prstGeom prst="straightConnector1">
            <a:avLst/>
          </a:prstGeom>
          <a:ln w="38100">
            <a:solidFill>
              <a:srgbClr val="F248F2"/>
            </a:solidFill>
            <a:headEnd type="none" w="med" len="med"/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>
            <a:extLst>
              <a:ext uri="{FF2B5EF4-FFF2-40B4-BE49-F238E27FC236}">
                <a16:creationId xmlns:a16="http://schemas.microsoft.com/office/drawing/2014/main" id="{93785B9F-987D-4B49-CDF4-17E5B1935E79}"/>
              </a:ext>
            </a:extLst>
          </p:cNvPr>
          <p:cNvCxnSpPr/>
          <p:nvPr/>
        </p:nvCxnSpPr>
        <p:spPr>
          <a:xfrm>
            <a:off x="3049209" y="2082323"/>
            <a:ext cx="0" cy="288000"/>
          </a:xfrm>
          <a:prstGeom prst="straightConnector1">
            <a:avLst/>
          </a:prstGeom>
          <a:ln w="38100">
            <a:solidFill>
              <a:srgbClr val="F248F2"/>
            </a:solidFill>
            <a:headEnd type="none" w="med" len="med"/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>
            <a:extLst>
              <a:ext uri="{FF2B5EF4-FFF2-40B4-BE49-F238E27FC236}">
                <a16:creationId xmlns:a16="http://schemas.microsoft.com/office/drawing/2014/main" id="{B5491310-8F07-F047-7632-CD8EFED7B440}"/>
              </a:ext>
            </a:extLst>
          </p:cNvPr>
          <p:cNvCxnSpPr/>
          <p:nvPr/>
        </p:nvCxnSpPr>
        <p:spPr>
          <a:xfrm>
            <a:off x="5208557" y="3182564"/>
            <a:ext cx="0" cy="288000"/>
          </a:xfrm>
          <a:prstGeom prst="straightConnector1">
            <a:avLst/>
          </a:prstGeom>
          <a:ln w="38100">
            <a:solidFill>
              <a:srgbClr val="F248F2"/>
            </a:solidFill>
            <a:headEnd type="none" w="med" len="med"/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>
            <a:extLst>
              <a:ext uri="{FF2B5EF4-FFF2-40B4-BE49-F238E27FC236}">
                <a16:creationId xmlns:a16="http://schemas.microsoft.com/office/drawing/2014/main" id="{AA4DA871-35FC-62F6-C351-E22D99050720}"/>
              </a:ext>
            </a:extLst>
          </p:cNvPr>
          <p:cNvCxnSpPr/>
          <p:nvPr/>
        </p:nvCxnSpPr>
        <p:spPr>
          <a:xfrm>
            <a:off x="6271142" y="3246652"/>
            <a:ext cx="0" cy="288000"/>
          </a:xfrm>
          <a:prstGeom prst="straightConnector1">
            <a:avLst/>
          </a:prstGeom>
          <a:ln w="38100">
            <a:solidFill>
              <a:srgbClr val="F248F2"/>
            </a:solidFill>
            <a:headEnd type="none" w="med" len="med"/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>
            <a:extLst>
              <a:ext uri="{FF2B5EF4-FFF2-40B4-BE49-F238E27FC236}">
                <a16:creationId xmlns:a16="http://schemas.microsoft.com/office/drawing/2014/main" id="{F6B64743-F80F-5C0C-1605-E2517A5E7778}"/>
              </a:ext>
            </a:extLst>
          </p:cNvPr>
          <p:cNvCxnSpPr/>
          <p:nvPr/>
        </p:nvCxnSpPr>
        <p:spPr>
          <a:xfrm>
            <a:off x="6091785" y="2158186"/>
            <a:ext cx="0" cy="288000"/>
          </a:xfrm>
          <a:prstGeom prst="straightConnector1">
            <a:avLst/>
          </a:prstGeom>
          <a:ln w="38100">
            <a:solidFill>
              <a:srgbClr val="F248F2"/>
            </a:solidFill>
            <a:headEnd type="none" w="med" len="med"/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>
            <a:extLst>
              <a:ext uri="{FF2B5EF4-FFF2-40B4-BE49-F238E27FC236}">
                <a16:creationId xmlns:a16="http://schemas.microsoft.com/office/drawing/2014/main" id="{C5C222DD-0F2C-7A85-5326-B47DCD4FD0D8}"/>
              </a:ext>
            </a:extLst>
          </p:cNvPr>
          <p:cNvCxnSpPr/>
          <p:nvPr/>
        </p:nvCxnSpPr>
        <p:spPr>
          <a:xfrm>
            <a:off x="6313596" y="2158186"/>
            <a:ext cx="0" cy="288000"/>
          </a:xfrm>
          <a:prstGeom prst="straightConnector1">
            <a:avLst/>
          </a:prstGeom>
          <a:ln w="38100">
            <a:solidFill>
              <a:srgbClr val="F248F2"/>
            </a:solidFill>
            <a:headEnd type="none" w="med" len="med"/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>
            <a:extLst>
              <a:ext uri="{FF2B5EF4-FFF2-40B4-BE49-F238E27FC236}">
                <a16:creationId xmlns:a16="http://schemas.microsoft.com/office/drawing/2014/main" id="{51319404-A6BA-3B13-16B4-4EABFCAB4CC7}"/>
              </a:ext>
            </a:extLst>
          </p:cNvPr>
          <p:cNvCxnSpPr/>
          <p:nvPr/>
        </p:nvCxnSpPr>
        <p:spPr>
          <a:xfrm>
            <a:off x="5399855" y="1458181"/>
            <a:ext cx="0" cy="288000"/>
          </a:xfrm>
          <a:prstGeom prst="straightConnector1">
            <a:avLst/>
          </a:prstGeom>
          <a:ln w="38100">
            <a:solidFill>
              <a:srgbClr val="F248F2"/>
            </a:solidFill>
            <a:headEnd type="none" w="med" len="med"/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60797D1B-E5AC-655E-C826-E92AE435600E}"/>
              </a:ext>
            </a:extLst>
          </p:cNvPr>
          <p:cNvCxnSpPr/>
          <p:nvPr/>
        </p:nvCxnSpPr>
        <p:spPr>
          <a:xfrm>
            <a:off x="4497108" y="1938323"/>
            <a:ext cx="0" cy="288000"/>
          </a:xfrm>
          <a:prstGeom prst="straightConnector1">
            <a:avLst/>
          </a:prstGeom>
          <a:ln w="38100">
            <a:solidFill>
              <a:srgbClr val="F248F2"/>
            </a:solidFill>
            <a:headEnd type="none" w="med" len="med"/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3471D357-B663-146B-DFB6-008F53FA9EFA}"/>
              </a:ext>
            </a:extLst>
          </p:cNvPr>
          <p:cNvCxnSpPr/>
          <p:nvPr/>
        </p:nvCxnSpPr>
        <p:spPr>
          <a:xfrm>
            <a:off x="4512399" y="3141000"/>
            <a:ext cx="0" cy="288000"/>
          </a:xfrm>
          <a:prstGeom prst="straightConnector1">
            <a:avLst/>
          </a:prstGeom>
          <a:ln w="38100">
            <a:solidFill>
              <a:srgbClr val="F248F2"/>
            </a:solidFill>
            <a:headEnd type="none" w="med" len="med"/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C8B75223-5D1C-A2FB-AA94-DFBBA725FF14}"/>
              </a:ext>
            </a:extLst>
          </p:cNvPr>
          <p:cNvCxnSpPr/>
          <p:nvPr/>
        </p:nvCxnSpPr>
        <p:spPr>
          <a:xfrm>
            <a:off x="3781572" y="2029080"/>
            <a:ext cx="0" cy="288000"/>
          </a:xfrm>
          <a:prstGeom prst="straightConnector1">
            <a:avLst/>
          </a:prstGeom>
          <a:ln w="38100">
            <a:solidFill>
              <a:srgbClr val="F248F2"/>
            </a:solidFill>
            <a:headEnd type="none" w="med" len="med"/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262A7D29-173C-B978-2B92-C27F5EE127EE}"/>
              </a:ext>
            </a:extLst>
          </p:cNvPr>
          <p:cNvSpPr txBox="1"/>
          <p:nvPr/>
        </p:nvSpPr>
        <p:spPr>
          <a:xfrm rot="16200000">
            <a:off x="-152640" y="924992"/>
            <a:ext cx="11483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en-US" sz="2400" b="1" baseline="-25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-COOH</a:t>
            </a:r>
            <a:endParaRPr lang="ru-RU" sz="2400" b="1" baseline="-25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A4C5B62-50FA-F2B8-A36C-E45E314A40EE}"/>
              </a:ext>
            </a:extLst>
          </p:cNvPr>
          <p:cNvSpPr txBox="1"/>
          <p:nvPr/>
        </p:nvSpPr>
        <p:spPr>
          <a:xfrm rot="16200000">
            <a:off x="2358948" y="981507"/>
            <a:ext cx="11207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en-US" sz="2400" b="1" baseline="-25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O-H…O </a:t>
            </a:r>
            <a:endParaRPr lang="ru-RU" sz="2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6652C17-ECA6-7B29-E327-1FC03511088B}"/>
              </a:ext>
            </a:extLst>
          </p:cNvPr>
          <p:cNvSpPr txBox="1"/>
          <p:nvPr/>
        </p:nvSpPr>
        <p:spPr>
          <a:xfrm rot="16200000">
            <a:off x="3086183" y="987231"/>
            <a:ext cx="11943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400" b="1" baseline="-25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С-</a:t>
            </a:r>
            <a:r>
              <a:rPr lang="ru-RU" sz="2400" b="1" baseline="-25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O-H</a:t>
            </a:r>
            <a:endParaRPr lang="ru-RU" sz="2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21743FB-FBFF-29FA-B27A-A2F924EADFD6}"/>
              </a:ext>
            </a:extLst>
          </p:cNvPr>
          <p:cNvSpPr txBox="1"/>
          <p:nvPr/>
        </p:nvSpPr>
        <p:spPr>
          <a:xfrm rot="16200000">
            <a:off x="4892039" y="845854"/>
            <a:ext cx="873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l-GR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baseline="-2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C=O</a:t>
            </a:r>
            <a:endParaRPr lang="ru-RU" sz="2400" b="1" baseline="-25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2C96C63-2A1C-7E69-9829-DC379B7628DC}"/>
              </a:ext>
            </a:extLst>
          </p:cNvPr>
          <p:cNvSpPr txBox="1"/>
          <p:nvPr/>
        </p:nvSpPr>
        <p:spPr>
          <a:xfrm rot="16200000">
            <a:off x="5710005" y="813688"/>
            <a:ext cx="8874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 </a:t>
            </a:r>
            <a:r>
              <a:rPr lang="ru-RU" sz="2400" b="1" baseline="-25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О-Н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E37777E-8CE8-E746-0EED-2D536F5D4B36}"/>
              </a:ext>
            </a:extLst>
          </p:cNvPr>
          <p:cNvSpPr txBox="1"/>
          <p:nvPr/>
        </p:nvSpPr>
        <p:spPr>
          <a:xfrm rot="16200000">
            <a:off x="3817962" y="1018334"/>
            <a:ext cx="11943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400" b="1" baseline="-25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O-H…O</a:t>
            </a:r>
            <a:endParaRPr lang="ru-RU" sz="2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86">
            <a:extLst>
              <a:ext uri="{FF2B5EF4-FFF2-40B4-BE49-F238E27FC236}">
                <a16:creationId xmlns:a16="http://schemas.microsoft.com/office/drawing/2014/main" id="{AACD0D33-EF17-171A-D25D-69DF79E4DDD1}"/>
              </a:ext>
            </a:extLst>
          </p:cNvPr>
          <p:cNvSpPr txBox="1"/>
          <p:nvPr/>
        </p:nvSpPr>
        <p:spPr>
          <a:xfrm>
            <a:off x="10025172" y="5911089"/>
            <a:ext cx="184644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</a:t>
            </a:r>
            <a:r>
              <a:rPr lang="el-GR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30" dirty="0">
                <a:latin typeface="Lucida Bright" panose="02040602050505020304" pitchFamily="18" charset="0"/>
              </a:rPr>
              <a:t>– </a:t>
            </a:r>
            <a:r>
              <a:rPr lang="en-US" spc="30" dirty="0" err="1">
                <a:latin typeface="Lucida Bright" panose="02040602050505020304" pitchFamily="18" charset="0"/>
              </a:rPr>
              <a:t>валентное</a:t>
            </a:r>
            <a:r>
              <a:rPr lang="en-US" spc="30" dirty="0">
                <a:latin typeface="Lucida Bright" panose="02040602050505020304" pitchFamily="18" charset="0"/>
              </a:rPr>
              <a:t> </a:t>
            </a:r>
            <a:r>
              <a:rPr lang="en-US" spc="30" dirty="0" err="1">
                <a:latin typeface="Lucida Bright" panose="02040602050505020304" pitchFamily="18" charset="0"/>
              </a:rPr>
              <a:t>колебание</a:t>
            </a:r>
            <a:endParaRPr lang="ru-RU" dirty="0"/>
          </a:p>
        </p:txBody>
      </p:sp>
      <p:sp>
        <p:nvSpPr>
          <p:cNvPr id="3" name="TextBox 91">
            <a:extLst>
              <a:ext uri="{FF2B5EF4-FFF2-40B4-BE49-F238E27FC236}">
                <a16:creationId xmlns:a16="http://schemas.microsoft.com/office/drawing/2014/main" id="{B5D9A857-9F9E-3E20-8AD6-A48CA818AA31}"/>
              </a:ext>
            </a:extLst>
          </p:cNvPr>
          <p:cNvSpPr txBox="1"/>
          <p:nvPr/>
        </p:nvSpPr>
        <p:spPr>
          <a:xfrm>
            <a:off x="9741351" y="2968730"/>
            <a:ext cx="234771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l-GR" sz="1600" b="1" spc="30" dirty="0">
                <a:latin typeface="Lucida Bright" panose="02040602050505020304" pitchFamily="18" charset="0"/>
              </a:rPr>
              <a:t>γ</a:t>
            </a:r>
            <a:r>
              <a:rPr lang="en-US" sz="1600" spc="30" dirty="0">
                <a:latin typeface="Lucida Bright" panose="02040602050505020304" pitchFamily="18" charset="0"/>
              </a:rPr>
              <a:t> – </a:t>
            </a:r>
            <a:r>
              <a:rPr lang="en-US" sz="1600" spc="30" dirty="0" err="1">
                <a:latin typeface="Lucida Bright" panose="02040602050505020304" pitchFamily="18" charset="0"/>
              </a:rPr>
              <a:t>деформационное</a:t>
            </a:r>
            <a:r>
              <a:rPr lang="en-US" sz="1600" spc="30" dirty="0">
                <a:latin typeface="Lucida Bright" panose="02040602050505020304" pitchFamily="18" charset="0"/>
              </a:rPr>
              <a:t> </a:t>
            </a:r>
            <a:r>
              <a:rPr lang="en-US" sz="1600" spc="30" dirty="0" err="1">
                <a:latin typeface="Lucida Bright" panose="02040602050505020304" pitchFamily="18" charset="0"/>
              </a:rPr>
              <a:t>колебание</a:t>
            </a:r>
            <a:r>
              <a:rPr lang="en-US" sz="1600" spc="30" dirty="0">
                <a:latin typeface="Lucida Bright" panose="02040602050505020304" pitchFamily="18" charset="0"/>
              </a:rPr>
              <a:t> </a:t>
            </a:r>
            <a:r>
              <a:rPr lang="en-US" sz="1600" spc="30" dirty="0" err="1">
                <a:latin typeface="Lucida Bright" panose="02040602050505020304" pitchFamily="18" charset="0"/>
              </a:rPr>
              <a:t>вне</a:t>
            </a:r>
            <a:r>
              <a:rPr lang="en-US" sz="1600" spc="30" dirty="0">
                <a:latin typeface="Lucida Bright" panose="02040602050505020304" pitchFamily="18" charset="0"/>
              </a:rPr>
              <a:t> </a:t>
            </a:r>
            <a:r>
              <a:rPr lang="en-US" sz="1600" spc="30" dirty="0" err="1">
                <a:latin typeface="Lucida Bright" panose="02040602050505020304" pitchFamily="18" charset="0"/>
              </a:rPr>
              <a:t>плоскости</a:t>
            </a:r>
            <a:endParaRPr lang="ru-RU" sz="1600" dirty="0"/>
          </a:p>
        </p:txBody>
      </p:sp>
      <p:sp>
        <p:nvSpPr>
          <p:cNvPr id="4" name="TextBox 99">
            <a:extLst>
              <a:ext uri="{FF2B5EF4-FFF2-40B4-BE49-F238E27FC236}">
                <a16:creationId xmlns:a16="http://schemas.microsoft.com/office/drawing/2014/main" id="{36795408-7104-CC82-CABD-4B87C480F728}"/>
              </a:ext>
            </a:extLst>
          </p:cNvPr>
          <p:cNvSpPr txBox="1"/>
          <p:nvPr/>
        </p:nvSpPr>
        <p:spPr>
          <a:xfrm>
            <a:off x="7785487" y="4858694"/>
            <a:ext cx="19007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30" dirty="0">
                <a:latin typeface="Lucida Bright" panose="02040602050505020304" pitchFamily="18" charset="0"/>
              </a:rPr>
              <a:t>– </a:t>
            </a:r>
            <a:r>
              <a:rPr lang="en-US" spc="30" dirty="0" err="1">
                <a:latin typeface="Lucida Bright" panose="02040602050505020304" pitchFamily="18" charset="0"/>
              </a:rPr>
              <a:t>торсионное</a:t>
            </a:r>
            <a:r>
              <a:rPr lang="en-US" spc="30" dirty="0">
                <a:latin typeface="Lucida Bright" panose="02040602050505020304" pitchFamily="18" charset="0"/>
              </a:rPr>
              <a:t> </a:t>
            </a:r>
            <a:r>
              <a:rPr lang="en-US" spc="30" dirty="0" err="1">
                <a:latin typeface="Lucida Bright" panose="02040602050505020304" pitchFamily="18" charset="0"/>
              </a:rPr>
              <a:t>колебание</a:t>
            </a:r>
            <a:endParaRPr lang="ru-RU" dirty="0"/>
          </a:p>
        </p:txBody>
      </p:sp>
      <p:sp>
        <p:nvSpPr>
          <p:cNvPr id="7" name="TextBox 102">
            <a:extLst>
              <a:ext uri="{FF2B5EF4-FFF2-40B4-BE49-F238E27FC236}">
                <a16:creationId xmlns:a16="http://schemas.microsoft.com/office/drawing/2014/main" id="{00A5AD63-B176-2F4F-0B8C-6F276B090E13}"/>
              </a:ext>
            </a:extLst>
          </p:cNvPr>
          <p:cNvSpPr txBox="1"/>
          <p:nvPr/>
        </p:nvSpPr>
        <p:spPr>
          <a:xfrm>
            <a:off x="7658768" y="2124439"/>
            <a:ext cx="227837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l-GR" sz="1600" b="1" spc="30" dirty="0">
                <a:latin typeface="Lucida Bright" panose="02040602050505020304" pitchFamily="18" charset="0"/>
              </a:rPr>
              <a:t>δ</a:t>
            </a:r>
            <a:r>
              <a:rPr lang="el-GR" sz="1600" spc="30" dirty="0">
                <a:latin typeface="Lucida Bright" panose="02040602050505020304" pitchFamily="18" charset="0"/>
              </a:rPr>
              <a:t> – </a:t>
            </a:r>
            <a:r>
              <a:rPr lang="en-US" sz="1600" spc="30" dirty="0" err="1">
                <a:latin typeface="Lucida Bright" panose="02040602050505020304" pitchFamily="18" charset="0"/>
              </a:rPr>
              <a:t>деформационное</a:t>
            </a:r>
            <a:r>
              <a:rPr lang="en-US" sz="1600" spc="30" dirty="0">
                <a:latin typeface="Lucida Bright" panose="02040602050505020304" pitchFamily="18" charset="0"/>
              </a:rPr>
              <a:t> </a:t>
            </a:r>
            <a:r>
              <a:rPr lang="en-US" sz="1600" spc="30" dirty="0" err="1">
                <a:latin typeface="Lucida Bright" panose="02040602050505020304" pitchFamily="18" charset="0"/>
              </a:rPr>
              <a:t>колебание</a:t>
            </a:r>
            <a:r>
              <a:rPr lang="en-US" sz="1600" spc="30" dirty="0">
                <a:latin typeface="Lucida Bright" panose="02040602050505020304" pitchFamily="18" charset="0"/>
              </a:rPr>
              <a:t> в </a:t>
            </a:r>
            <a:r>
              <a:rPr lang="en-US" sz="1600" spc="30" dirty="0" err="1">
                <a:latin typeface="Lucida Bright" panose="02040602050505020304" pitchFamily="18" charset="0"/>
              </a:rPr>
              <a:t>плоскости</a:t>
            </a:r>
            <a:endParaRPr lang="ru-RU" sz="1600" dirty="0"/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C1FDA84D-50AF-1D75-EE16-0082375137B3}"/>
              </a:ext>
            </a:extLst>
          </p:cNvPr>
          <p:cNvGrpSpPr/>
          <p:nvPr/>
        </p:nvGrpSpPr>
        <p:grpSpPr>
          <a:xfrm>
            <a:off x="7579032" y="743282"/>
            <a:ext cx="2323596" cy="1429798"/>
            <a:chOff x="12008058" y="21314424"/>
            <a:chExt cx="3358461" cy="2075067"/>
          </a:xfrm>
        </p:grpSpPr>
        <p:pic>
          <p:nvPicPr>
            <p:cNvPr id="44" name="Рисунок 43">
              <a:extLst>
                <a:ext uri="{FF2B5EF4-FFF2-40B4-BE49-F238E27FC236}">
                  <a16:creationId xmlns:a16="http://schemas.microsoft.com/office/drawing/2014/main" id="{DD88FD5A-8444-33B0-3117-1925075DEE7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008058" y="21314424"/>
              <a:ext cx="3358461" cy="2075067"/>
            </a:xfrm>
            <a:prstGeom prst="rect">
              <a:avLst/>
            </a:prstGeom>
          </p:spPr>
        </p:pic>
        <p:sp>
          <p:nvSpPr>
            <p:cNvPr id="45" name="Дуга 44">
              <a:extLst>
                <a:ext uri="{FF2B5EF4-FFF2-40B4-BE49-F238E27FC236}">
                  <a16:creationId xmlns:a16="http://schemas.microsoft.com/office/drawing/2014/main" id="{7917C690-6381-FEC2-1ABD-3BBEDB205562}"/>
                </a:ext>
              </a:extLst>
            </p:cNvPr>
            <p:cNvSpPr/>
            <p:nvPr/>
          </p:nvSpPr>
          <p:spPr>
            <a:xfrm rot="224226">
              <a:off x="13076290" y="22707629"/>
              <a:ext cx="829118" cy="614714"/>
            </a:xfrm>
            <a:prstGeom prst="arc">
              <a:avLst>
                <a:gd name="adj1" fmla="val 16200000"/>
                <a:gd name="adj2" fmla="val 4324235"/>
              </a:avLst>
            </a:prstGeom>
            <a:noFill/>
            <a:ln w="57150">
              <a:solidFill>
                <a:srgbClr val="FC74F2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400"/>
            </a:p>
          </p:txBody>
        </p:sp>
        <p:sp>
          <p:nvSpPr>
            <p:cNvPr id="46" name="Дуга 45">
              <a:extLst>
                <a:ext uri="{FF2B5EF4-FFF2-40B4-BE49-F238E27FC236}">
                  <a16:creationId xmlns:a16="http://schemas.microsoft.com/office/drawing/2014/main" id="{D10E8F18-DCC8-6DCE-BDAF-0EE03551BF49}"/>
                </a:ext>
              </a:extLst>
            </p:cNvPr>
            <p:cNvSpPr/>
            <p:nvPr/>
          </p:nvSpPr>
          <p:spPr>
            <a:xfrm rot="10950077">
              <a:off x="13502452" y="21416026"/>
              <a:ext cx="829118" cy="614714"/>
            </a:xfrm>
            <a:prstGeom prst="arc">
              <a:avLst>
                <a:gd name="adj1" fmla="val 16200000"/>
                <a:gd name="adj2" fmla="val 4324235"/>
              </a:avLst>
            </a:prstGeom>
            <a:noFill/>
            <a:ln w="57150">
              <a:solidFill>
                <a:srgbClr val="FC74F2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400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88868130-0FBD-D77B-D284-7395F09D259D}"/>
              </a:ext>
            </a:extLst>
          </p:cNvPr>
          <p:cNvGrpSpPr/>
          <p:nvPr/>
        </p:nvGrpSpPr>
        <p:grpSpPr>
          <a:xfrm>
            <a:off x="9778479" y="4628654"/>
            <a:ext cx="2347718" cy="1413489"/>
            <a:chOff x="12053944" y="23922001"/>
            <a:chExt cx="3358461" cy="2075067"/>
          </a:xfrm>
        </p:grpSpPr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id="{A069CFE0-3C02-3F36-9FEE-20995E5D22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053944" y="23922001"/>
              <a:ext cx="3358461" cy="2075067"/>
            </a:xfrm>
            <a:prstGeom prst="rect">
              <a:avLst/>
            </a:prstGeom>
          </p:spPr>
        </p:pic>
        <p:cxnSp>
          <p:nvCxnSpPr>
            <p:cNvPr id="26" name="Прямая со стрелкой 25">
              <a:extLst>
                <a:ext uri="{FF2B5EF4-FFF2-40B4-BE49-F238E27FC236}">
                  <a16:creationId xmlns:a16="http://schemas.microsoft.com/office/drawing/2014/main" id="{FC1F7840-D654-6D6F-E2FD-3181FFB50B83}"/>
                </a:ext>
              </a:extLst>
            </p:cNvPr>
            <p:cNvCxnSpPr>
              <a:cxnSpLocks/>
            </p:cNvCxnSpPr>
            <p:nvPr/>
          </p:nvCxnSpPr>
          <p:spPr>
            <a:xfrm>
              <a:off x="13010906" y="25462693"/>
              <a:ext cx="505823" cy="0"/>
            </a:xfrm>
            <a:prstGeom prst="straightConnector1">
              <a:avLst/>
            </a:prstGeom>
            <a:ln w="57150">
              <a:solidFill>
                <a:srgbClr val="FC74F2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 стрелкой 29">
              <a:extLst>
                <a:ext uri="{FF2B5EF4-FFF2-40B4-BE49-F238E27FC236}">
                  <a16:creationId xmlns:a16="http://schemas.microsoft.com/office/drawing/2014/main" id="{25918DA6-235F-216C-C378-B0EAB9F8D49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952399" y="24507401"/>
              <a:ext cx="515019" cy="0"/>
            </a:xfrm>
            <a:prstGeom prst="straightConnector1">
              <a:avLst/>
            </a:prstGeom>
            <a:ln w="57150">
              <a:solidFill>
                <a:srgbClr val="FC74F2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 стрелкой 32">
              <a:extLst>
                <a:ext uri="{FF2B5EF4-FFF2-40B4-BE49-F238E27FC236}">
                  <a16:creationId xmlns:a16="http://schemas.microsoft.com/office/drawing/2014/main" id="{EEC2A911-8A1F-0D91-3191-AD85BC166A2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514131" y="24247035"/>
              <a:ext cx="325857" cy="472612"/>
            </a:xfrm>
            <a:prstGeom prst="straightConnector1">
              <a:avLst/>
            </a:prstGeom>
            <a:ln w="57150">
              <a:solidFill>
                <a:srgbClr val="FC74F2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 стрелкой 33">
              <a:extLst>
                <a:ext uri="{FF2B5EF4-FFF2-40B4-BE49-F238E27FC236}">
                  <a16:creationId xmlns:a16="http://schemas.microsoft.com/office/drawing/2014/main" id="{330139CC-95E5-4913-8A64-E689F032F47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660019" y="25219274"/>
              <a:ext cx="310298" cy="427817"/>
            </a:xfrm>
            <a:prstGeom prst="straightConnector1">
              <a:avLst/>
            </a:prstGeom>
            <a:ln w="57150">
              <a:solidFill>
                <a:srgbClr val="FC74F2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8590467C-9808-96D0-88B9-81171CB26835}"/>
              </a:ext>
            </a:extLst>
          </p:cNvPr>
          <p:cNvGrpSpPr/>
          <p:nvPr/>
        </p:nvGrpSpPr>
        <p:grpSpPr>
          <a:xfrm>
            <a:off x="9906182" y="2226323"/>
            <a:ext cx="2084429" cy="839690"/>
            <a:chOff x="9272898" y="22478397"/>
            <a:chExt cx="3031850" cy="1073178"/>
          </a:xfrm>
        </p:grpSpPr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id="{A63BC230-372A-EFC2-3C10-37C89666DE8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272898" y="22478397"/>
              <a:ext cx="3031850" cy="1073178"/>
            </a:xfrm>
            <a:prstGeom prst="rect">
              <a:avLst/>
            </a:prstGeom>
          </p:spPr>
        </p:pic>
        <p:sp>
          <p:nvSpPr>
            <p:cNvPr id="23" name="Дуга 22">
              <a:extLst>
                <a:ext uri="{FF2B5EF4-FFF2-40B4-BE49-F238E27FC236}">
                  <a16:creationId xmlns:a16="http://schemas.microsoft.com/office/drawing/2014/main" id="{3561389B-CD5D-3BCC-95C4-7FC8454711F7}"/>
                </a:ext>
              </a:extLst>
            </p:cNvPr>
            <p:cNvSpPr/>
            <p:nvPr/>
          </p:nvSpPr>
          <p:spPr>
            <a:xfrm rot="224226">
              <a:off x="10065955" y="22818618"/>
              <a:ext cx="829118" cy="614714"/>
            </a:xfrm>
            <a:prstGeom prst="arc">
              <a:avLst>
                <a:gd name="adj1" fmla="val 16200000"/>
                <a:gd name="adj2" fmla="val 4324235"/>
              </a:avLst>
            </a:prstGeom>
            <a:noFill/>
            <a:ln w="57150">
              <a:solidFill>
                <a:srgbClr val="FC74F2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400"/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B715DF6D-4941-1051-892F-1FE4C980C8D7}"/>
              </a:ext>
            </a:extLst>
          </p:cNvPr>
          <p:cNvGrpSpPr/>
          <p:nvPr/>
        </p:nvGrpSpPr>
        <p:grpSpPr>
          <a:xfrm>
            <a:off x="7539495" y="3603318"/>
            <a:ext cx="1972893" cy="1221596"/>
            <a:chOff x="9724198" y="23921229"/>
            <a:chExt cx="2327392" cy="1560615"/>
          </a:xfrm>
        </p:grpSpPr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956B3262-FA2D-147F-A552-D32503A454C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724198" y="23921229"/>
              <a:ext cx="2327392" cy="1560615"/>
            </a:xfrm>
            <a:prstGeom prst="rect">
              <a:avLst/>
            </a:prstGeom>
          </p:spPr>
        </p:pic>
        <p:sp>
          <p:nvSpPr>
            <p:cNvPr id="21" name="Дуга 20">
              <a:extLst>
                <a:ext uri="{FF2B5EF4-FFF2-40B4-BE49-F238E27FC236}">
                  <a16:creationId xmlns:a16="http://schemas.microsoft.com/office/drawing/2014/main" id="{61C2896D-54F6-4680-727B-44731A5DDDAD}"/>
                </a:ext>
              </a:extLst>
            </p:cNvPr>
            <p:cNvSpPr/>
            <p:nvPr/>
          </p:nvSpPr>
          <p:spPr>
            <a:xfrm rot="5756307">
              <a:off x="10499599" y="24684178"/>
              <a:ext cx="694473" cy="592210"/>
            </a:xfrm>
            <a:prstGeom prst="arc">
              <a:avLst>
                <a:gd name="adj1" fmla="val 16200000"/>
                <a:gd name="adj2" fmla="val 4324235"/>
              </a:avLst>
            </a:prstGeom>
            <a:noFill/>
            <a:ln w="57150">
              <a:solidFill>
                <a:srgbClr val="FC74F2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400"/>
            </a:p>
          </p:txBody>
        </p:sp>
      </p:grp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26DD74B3-4607-6BA8-5195-5A40A91DA7F5}"/>
              </a:ext>
            </a:extLst>
          </p:cNvPr>
          <p:cNvCxnSpPr/>
          <p:nvPr/>
        </p:nvCxnSpPr>
        <p:spPr>
          <a:xfrm>
            <a:off x="3781572" y="2811436"/>
            <a:ext cx="0" cy="288000"/>
          </a:xfrm>
          <a:prstGeom prst="straightConnector1">
            <a:avLst/>
          </a:prstGeom>
          <a:ln w="38100">
            <a:solidFill>
              <a:srgbClr val="F248F2"/>
            </a:solidFill>
            <a:headEnd type="none" w="med" len="med"/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>
            <a:extLst>
              <a:ext uri="{FF2B5EF4-FFF2-40B4-BE49-F238E27FC236}">
                <a16:creationId xmlns:a16="http://schemas.microsoft.com/office/drawing/2014/main" id="{2C0D7AD9-F798-2C7A-EDDC-A82C2A5F754A}"/>
              </a:ext>
            </a:extLst>
          </p:cNvPr>
          <p:cNvCxnSpPr/>
          <p:nvPr/>
        </p:nvCxnSpPr>
        <p:spPr>
          <a:xfrm>
            <a:off x="3833527" y="5159122"/>
            <a:ext cx="0" cy="288000"/>
          </a:xfrm>
          <a:prstGeom prst="straightConnector1">
            <a:avLst/>
          </a:prstGeom>
          <a:ln w="38100">
            <a:solidFill>
              <a:srgbClr val="F248F2"/>
            </a:solidFill>
            <a:headEnd type="none" w="med" len="med"/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6863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B85734-963B-48B6-65BD-D8173E8F9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Результаты и в</a:t>
            </a:r>
            <a:r>
              <a:rPr lang="en-US" dirty="0" err="1"/>
              <a:t>ыводы</a:t>
            </a: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D9310A-6CE7-A823-8416-4311CDE11937}"/>
              </a:ext>
            </a:extLst>
          </p:cNvPr>
          <p:cNvSpPr txBox="1"/>
          <p:nvPr/>
        </p:nvSpPr>
        <p:spPr>
          <a:xfrm>
            <a:off x="221381" y="807539"/>
            <a:ext cx="11541127" cy="5078313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Выполнены комплексные исследования молекулярной динамики рацемата ибупрофена с использованием неупругого рассеяния нейтронов и комплементарных экспериментальных и 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DFT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методов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 результате: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Показано, что метод НРН дает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полную информацию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деформационных колебаниях, характеризующих подвижность ключевых структурных фрагментов ибупрофена (диапазон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40-400 см</a:t>
            </a:r>
            <a:r>
              <a:rPr lang="ru-RU" b="1" baseline="30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Продемонстрировано, что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</a:t>
            </a:r>
            <a:r>
              <a:rPr lang="ru-RU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димерного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кластера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R- и S-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энантиомеров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ибупрофена может быть использована для исследования межмолекулярных взаимодействий в структуре рацемата ибупрофена. Данная модель позволяет получить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корректные и сравнимые с экспериментальными результаты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параметров молекулярной геометрии и колебательных частот, характеризующих водородные связи между R- и S-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энантиомерами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ибупрофена. Получены линейные корреляции между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DFT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-рассчитанными и экспериментальными колебательными частотами ибупрофена.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Установлено, что при переходе от молекулярной формы ибупрофена к солевой существенно изменяется характер колебательного спектра в области передач энергий 40-400 см</a:t>
            </a:r>
            <a:r>
              <a:rPr lang="ru-RU" baseline="30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что обусловлено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изменением типа </a:t>
            </a:r>
            <a:r>
              <a:rPr lang="ru-RU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невалентных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взаимодействий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(наличие/отсутствие водородных связей между карбоксильными группами), а также значительным влиянием ближнего окружения на молекулярную динамику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метильных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групп, связанных с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хиральным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центром ибупрофена и соответствующего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карбоксилат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-аниона.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Выявлены ключевые колебательные частоты карбоксильной и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метильной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групп, связанных с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хиральным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центром молекулы, которые могут быть использованы в качестве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маркеров межмолекулярных взаимодействий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исследовании молекулярной динамики ибупрофена и других родственных соединений.</a:t>
            </a:r>
          </a:p>
        </p:txBody>
      </p:sp>
    </p:spTree>
    <p:extLst>
      <p:ext uri="{BB962C8B-B14F-4D97-AF65-F5344CB8AC3E}">
        <p14:creationId xmlns:p14="http://schemas.microsoft.com/office/powerpoint/2010/main" val="3723378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9392F7-77A0-E170-05EC-9A65D6677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Апробация</a:t>
            </a:r>
            <a:r>
              <a:rPr lang="en-US" dirty="0"/>
              <a:t> </a:t>
            </a:r>
            <a:r>
              <a:rPr lang="en-US" dirty="0" err="1"/>
              <a:t>результатов</a:t>
            </a:r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982279-823A-DED0-1834-4CFFFE77991A}"/>
              </a:ext>
            </a:extLst>
          </p:cNvPr>
          <p:cNvSpPr txBox="1"/>
          <p:nvPr/>
        </p:nvSpPr>
        <p:spPr>
          <a:xfrm>
            <a:off x="192505" y="711406"/>
            <a:ext cx="11780389" cy="30931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3663" lvl="3" indent="-93663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Статьи:</a:t>
            </a:r>
          </a:p>
          <a:p>
            <a:pPr marL="93663" lvl="3" indent="-93663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Logacheva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K.,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Gergelezhiu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P.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Raksha E.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et al. Vibrational Spectroscopic Features of Ibuprofen and Ketoprofen: IR and Raman Spectroscopy Combined with DFT Calculations. Phys.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Nuclei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Lett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21, 839–842 (2024).</a:t>
            </a:r>
          </a:p>
          <a:p>
            <a:pPr marL="93663" lvl="3" indent="-93663"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Gergelezhiu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P.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Raksha E.,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Savostina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L., et al. Structure and Dynamics Investigation of Ibuprofen Dimers by DFT Method Phys. Part. Nuclei Lett. 22, 1102-1105 (2025).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3663" lvl="3" indent="-93663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Гергележиу П.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Савостина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Л.,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Ракша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Е.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др. Молекулярная подвижность ибупрофена и кетопрофена по данным DFT-молекулярного моделирования и рамановской спектроскопии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Ученые записки Казанского университета. Серия Естественные науки. 168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5-20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(2026)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3"/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3663" lvl="3"/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результаты научных исследований были представлены на </a:t>
            </a:r>
            <a:r>
              <a:rPr lang="en-US" sz="2000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ru-RU" sz="2000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международных и всероссийских научных конференциях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обобщены </a:t>
            </a:r>
            <a:r>
              <a:rPr lang="ru-RU" sz="2000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en-US" sz="2000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2000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тезисах докладов.</a:t>
            </a:r>
            <a:r>
              <a:rPr lang="ru-RU" dirty="0"/>
              <a:t> </a:t>
            </a:r>
            <a:endParaRPr lang="ru-RU" sz="1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9F9654-31E9-CE56-0BA5-B22016B47CC9}"/>
              </a:ext>
            </a:extLst>
          </p:cNvPr>
          <p:cNvSpPr txBox="1"/>
          <p:nvPr/>
        </p:nvSpPr>
        <p:spPr>
          <a:xfrm>
            <a:off x="192505" y="4069656"/>
            <a:ext cx="8942240" cy="26205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340" indent="-180340" algn="just">
              <a:lnSpc>
                <a:spcPct val="115000"/>
              </a:lnSpc>
              <a:buNone/>
            </a:pPr>
            <a:r>
              <a:rPr lang="ru-RU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Другие достижения:</a:t>
            </a:r>
          </a:p>
          <a:p>
            <a:pPr marL="285750" indent="-28575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ru-RU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ремия для молодых учёных и специалистов ОИЯИ (2024 г) в номинации «Научно-исследовательские экспериментальные работы»;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финалист «X Всероссийского конкурса научно-исследовательских работ студентов и аспирантов» в рамках VI Международной научной конференции и X Всероссийского молодежного научного форума «Наука будущего – наука молодых» (2025 г.);</a:t>
            </a:r>
          </a:p>
          <a:p>
            <a:pPr marL="285750" indent="-28575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третье место на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62-й сессии Программно-консультативного комитета ОИЯИ по физике конденсированных сред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Изображение выглядит как текст, визитная карточка, снимок экран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8BC793DF-9FB8-31E2-59AF-28C7B0579AC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90" t="1147" r="1190" b="853"/>
          <a:stretch>
            <a:fillRect/>
          </a:stretch>
        </p:blipFill>
        <p:spPr>
          <a:xfrm rot="16200000">
            <a:off x="9635617" y="3671615"/>
            <a:ext cx="1971197" cy="2829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416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A342B6-92C8-4F2C-9F6D-B8ACADD08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633" y="1700206"/>
            <a:ext cx="8395276" cy="3042081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Спасибо за внимание!</a:t>
            </a:r>
            <a:br>
              <a:rPr lang="ru-RU" sz="5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4F7E67A-0FB7-2EE5-5A5D-A1100EA4FD07}"/>
              </a:ext>
            </a:extLst>
          </p:cNvPr>
          <p:cNvSpPr/>
          <p:nvPr/>
        </p:nvSpPr>
        <p:spPr>
          <a:xfrm>
            <a:off x="9115131" y="3887918"/>
            <a:ext cx="3270833" cy="29700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5512E17-A36C-A852-5A6B-3B18812336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7775" y="5478436"/>
            <a:ext cx="2685713" cy="120445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07C8FDE-43C6-31DB-DD24-D3AAA8CA25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0088" y="4489677"/>
            <a:ext cx="2421086" cy="940837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FEE0704-DB3A-91C9-D2A8-1ADB1F79B050}"/>
              </a:ext>
            </a:extLst>
          </p:cNvPr>
          <p:cNvSpPr/>
          <p:nvPr/>
        </p:nvSpPr>
        <p:spPr>
          <a:xfrm>
            <a:off x="9115131" y="0"/>
            <a:ext cx="3151000" cy="17002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776C6BC8-C764-7D70-1F53-66562D66A9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5131" y="1703437"/>
            <a:ext cx="3151000" cy="2428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Picture background">
            <a:extLst>
              <a:ext uri="{FF2B5EF4-FFF2-40B4-BE49-F238E27FC236}">
                <a16:creationId xmlns:a16="http://schemas.microsoft.com/office/drawing/2014/main" id="{A7A12E32-305B-F428-9E48-75AC1BC56C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0528" y="61458"/>
            <a:ext cx="1700206" cy="1700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5016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3385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78145B-913C-0FDE-FB15-81261C9B6C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Picture background">
            <a:extLst>
              <a:ext uri="{FF2B5EF4-FFF2-40B4-BE49-F238E27FC236}">
                <a16:creationId xmlns:a16="http://schemas.microsoft.com/office/drawing/2014/main" id="{A5B6CD8E-475E-0B81-5813-ABCB2CEB1A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577" y="1052632"/>
            <a:ext cx="2819996" cy="2108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12342E5C-E1F4-6393-E66B-75770A405D0F}"/>
              </a:ext>
            </a:extLst>
          </p:cNvPr>
          <p:cNvSpPr txBox="1">
            <a:spLocks/>
          </p:cNvSpPr>
          <p:nvPr/>
        </p:nvSpPr>
        <p:spPr>
          <a:xfrm>
            <a:off x="-4613" y="104736"/>
            <a:ext cx="12192001" cy="4981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dirty="0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Актуальность</a:t>
            </a:r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7A1A4A32-237B-36A4-86AA-044321416D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720" y="4477958"/>
            <a:ext cx="3240455" cy="2158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60F38F4-36C7-B0B5-4664-35DC8CC8CFD3}"/>
              </a:ext>
            </a:extLst>
          </p:cNvPr>
          <p:cNvSpPr txBox="1"/>
          <p:nvPr/>
        </p:nvSpPr>
        <p:spPr>
          <a:xfrm>
            <a:off x="103597" y="3531255"/>
            <a:ext cx="6681667" cy="830997"/>
          </a:xfrm>
          <a:prstGeom prst="rect">
            <a:avLst/>
          </a:prstGeom>
          <a:noFill/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новых лекарственных форм на основе ибупрофена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293ACCB-1A96-D19B-333B-6AF1664A1546}"/>
              </a:ext>
            </a:extLst>
          </p:cNvPr>
          <p:cNvSpPr txBox="1"/>
          <p:nvPr/>
        </p:nvSpPr>
        <p:spPr>
          <a:xfrm>
            <a:off x="3472784" y="1784427"/>
            <a:ext cx="3980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5F619B7-8CA1-BF0A-EC4E-AD0702426AB9}"/>
              </a:ext>
            </a:extLst>
          </p:cNvPr>
          <p:cNvSpPr txBox="1"/>
          <p:nvPr/>
        </p:nvSpPr>
        <p:spPr>
          <a:xfrm>
            <a:off x="7538343" y="1776873"/>
            <a:ext cx="4577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A6AA919-9A47-08F0-23B5-4E27F950F2A7}"/>
              </a:ext>
            </a:extLst>
          </p:cNvPr>
          <p:cNvSpPr txBox="1"/>
          <p:nvPr/>
        </p:nvSpPr>
        <p:spPr>
          <a:xfrm>
            <a:off x="8237344" y="1484632"/>
            <a:ext cx="54260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7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FD2B351-8423-5841-EC76-B73DB838A265}"/>
              </a:ext>
            </a:extLst>
          </p:cNvPr>
          <p:cNvSpPr txBox="1"/>
          <p:nvPr/>
        </p:nvSpPr>
        <p:spPr>
          <a:xfrm>
            <a:off x="9182752" y="1533983"/>
            <a:ext cx="2799404" cy="1323439"/>
          </a:xfrm>
          <a:prstGeom prst="rect">
            <a:avLst/>
          </a:prstGeom>
          <a:noFill/>
          <a:ln w="2857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Детальный механизм связывания ибупрофена с ферментами до конца </a:t>
            </a:r>
            <a:r>
              <a:rPr lang="ru-RU" sz="2000" u="sng" dirty="0">
                <a:solidFill>
                  <a:srgbClr val="004F8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изучен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6D3B5E04-1BB5-2378-313B-25CADB1AFF8F}"/>
              </a:ext>
            </a:extLst>
          </p:cNvPr>
          <p:cNvSpPr/>
          <p:nvPr/>
        </p:nvSpPr>
        <p:spPr>
          <a:xfrm>
            <a:off x="9182752" y="1500206"/>
            <a:ext cx="2799404" cy="1386985"/>
          </a:xfrm>
          <a:prstGeom prst="roundRect">
            <a:avLst/>
          </a:prstGeom>
          <a:noFill/>
          <a:ln w="28575">
            <a:solidFill>
              <a:srgbClr val="437BB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B2D93DBB-8F58-8460-7139-F224377EEE6C}"/>
              </a:ext>
            </a:extLst>
          </p:cNvPr>
          <p:cNvCxnSpPr>
            <a:cxnSpLocks/>
          </p:cNvCxnSpPr>
          <p:nvPr/>
        </p:nvCxnSpPr>
        <p:spPr>
          <a:xfrm>
            <a:off x="0" y="3519473"/>
            <a:ext cx="12192000" cy="40061"/>
          </a:xfrm>
          <a:prstGeom prst="line">
            <a:avLst/>
          </a:prstGeom>
          <a:ln w="571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ECDD0849-C810-73EE-BC3E-51377E8F26D7}"/>
              </a:ext>
            </a:extLst>
          </p:cNvPr>
          <p:cNvSpPr txBox="1"/>
          <p:nvPr/>
        </p:nvSpPr>
        <p:spPr>
          <a:xfrm>
            <a:off x="7538343" y="3768993"/>
            <a:ext cx="4577484" cy="255454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новые лекарства разрабатываются на основе уже известных (например, ибупрофена). Одним из этапов является исследование с использованием ИК- и Раман-спектроскопии. Необходимо </a:t>
            </a:r>
            <a:r>
              <a:rPr lang="ru-RU" sz="2000" u="sng" dirty="0">
                <a:solidFill>
                  <a:srgbClr val="004F8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 охарактеризовать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экспериментальные колебательные спектры.</a:t>
            </a:r>
          </a:p>
        </p:txBody>
      </p:sp>
      <p:sp>
        <p:nvSpPr>
          <p:cNvPr id="46" name="Прямоугольник: скругленные углы 45">
            <a:extLst>
              <a:ext uri="{FF2B5EF4-FFF2-40B4-BE49-F238E27FC236}">
                <a16:creationId xmlns:a16="http://schemas.microsoft.com/office/drawing/2014/main" id="{DB9ABBB2-4B63-B22F-6921-9188F7C7F8CF}"/>
              </a:ext>
            </a:extLst>
          </p:cNvPr>
          <p:cNvSpPr/>
          <p:nvPr/>
        </p:nvSpPr>
        <p:spPr>
          <a:xfrm>
            <a:off x="7621471" y="3737820"/>
            <a:ext cx="4411227" cy="2615025"/>
          </a:xfrm>
          <a:prstGeom prst="roundRect">
            <a:avLst/>
          </a:prstGeom>
          <a:noFill/>
          <a:ln w="28575">
            <a:solidFill>
              <a:srgbClr val="437BB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DA8E3A9-F21E-8BF4-D218-601671F43F11}"/>
              </a:ext>
            </a:extLst>
          </p:cNvPr>
          <p:cNvSpPr txBox="1"/>
          <p:nvPr/>
        </p:nvSpPr>
        <p:spPr>
          <a:xfrm>
            <a:off x="984867" y="3104364"/>
            <a:ext cx="69515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Cyclooxygenase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B0F9F9D6-DBD0-EAEA-E1E5-AFDC07A0080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6980" y="1213669"/>
            <a:ext cx="2873746" cy="187755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DD61D10-2933-4834-0612-882289677548}"/>
              </a:ext>
            </a:extLst>
          </p:cNvPr>
          <p:cNvSpPr txBox="1"/>
          <p:nvPr/>
        </p:nvSpPr>
        <p:spPr>
          <a:xfrm>
            <a:off x="103597" y="698571"/>
            <a:ext cx="11304395" cy="461665"/>
          </a:xfrm>
          <a:prstGeom prst="rect">
            <a:avLst/>
          </a:prstGeom>
          <a:noFill/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 </a:t>
            </a:r>
            <a:r>
              <a:rPr lang="ru-RU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межмолекулярных взаимодействий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конденсированных средах</a:t>
            </a:r>
            <a:endParaRPr lang="ru-RU" sz="2400" b="1" dirty="0">
              <a:solidFill>
                <a:schemeClr val="accent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ED62202-0A0C-766C-C585-07E986BFD0C2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8F7F3"/>
              </a:clrFrom>
              <a:clrTo>
                <a:srgbClr val="F8F7F3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75" t="31265" r="3075" b="31515"/>
          <a:stretch>
            <a:fillRect/>
          </a:stretch>
        </p:blipFill>
        <p:spPr>
          <a:xfrm>
            <a:off x="3657599" y="4569965"/>
            <a:ext cx="3797615" cy="1509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347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8F97CA-6F1D-FCC9-DFB1-A3846A6AB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Актуальность</a:t>
            </a:r>
          </a:p>
        </p:txBody>
      </p:sp>
      <p:pic>
        <p:nvPicPr>
          <p:cNvPr id="3" name="Picture 2" descr="Корректировка рН воды. Что происходит с водой в момент изменения показателя  рН»">
            <a:extLst>
              <a:ext uri="{FF2B5EF4-FFF2-40B4-BE49-F238E27FC236}">
                <a16:creationId xmlns:a16="http://schemas.microsoft.com/office/drawing/2014/main" id="{902DDB93-C142-3E85-E64E-2EE56A147B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40" t="7095" r="6031" b="30990"/>
          <a:stretch>
            <a:fillRect/>
          </a:stretch>
        </p:blipFill>
        <p:spPr bwMode="auto">
          <a:xfrm>
            <a:off x="242412" y="1348335"/>
            <a:ext cx="7391546" cy="2295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EFE74E0-68D7-F86A-5F8C-E05B15886E20}"/>
              </a:ext>
            </a:extLst>
          </p:cNvPr>
          <p:cNvSpPr/>
          <p:nvPr/>
        </p:nvSpPr>
        <p:spPr>
          <a:xfrm>
            <a:off x="-1" y="612599"/>
            <a:ext cx="12192001" cy="1135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61CD64B0-5C1C-94B5-6637-20F41AAF016A}"/>
              </a:ext>
            </a:extLst>
          </p:cNvPr>
          <p:cNvGrpSpPr/>
          <p:nvPr/>
        </p:nvGrpSpPr>
        <p:grpSpPr>
          <a:xfrm>
            <a:off x="628650" y="3737266"/>
            <a:ext cx="11173148" cy="2362200"/>
            <a:chOff x="628650" y="3467100"/>
            <a:chExt cx="11173148" cy="2362200"/>
          </a:xfrm>
          <a:effectLst>
            <a:outerShdw blurRad="50800" dist="50800" dir="21540000" algn="ctr" rotWithShape="0">
              <a:srgbClr val="000000">
                <a:alpha val="42000"/>
              </a:srgbClr>
            </a:outerShdw>
          </a:effectLst>
        </p:grpSpPr>
        <p:sp>
          <p:nvSpPr>
            <p:cNvPr id="6" name="Скругленный прямоугольник 4">
              <a:extLst>
                <a:ext uri="{FF2B5EF4-FFF2-40B4-BE49-F238E27FC236}">
                  <a16:creationId xmlns:a16="http://schemas.microsoft.com/office/drawing/2014/main" id="{AEA5E477-2E63-6868-7D0E-0D8D4D593003}"/>
                </a:ext>
              </a:extLst>
            </p:cNvPr>
            <p:cNvSpPr/>
            <p:nvPr/>
          </p:nvSpPr>
          <p:spPr>
            <a:xfrm>
              <a:off x="628650" y="3467100"/>
              <a:ext cx="11173148" cy="2362200"/>
            </a:xfrm>
            <a:prstGeom prst="roundRect">
              <a:avLst/>
            </a:prstGeom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aphicFrame>
          <p:nvGraphicFramePr>
            <p:cNvPr id="7" name="Объект 6">
              <a:extLst>
                <a:ext uri="{FF2B5EF4-FFF2-40B4-BE49-F238E27FC236}">
                  <a16:creationId xmlns:a16="http://schemas.microsoft.com/office/drawing/2014/main" id="{658E53EA-4AC2-CC3C-219E-4DC82B74335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736455" y="3752238"/>
            <a:ext cx="10558463" cy="128815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hemSketch" r:id="rId3" imgW="9134520" imgH="1114425" progId="ACD.ChemSketch.20">
                    <p:embed/>
                  </p:oleObj>
                </mc:Choice>
                <mc:Fallback>
                  <p:oleObj name="ChemSketch" r:id="rId3" imgW="9134520" imgH="1114425" progId="ACD.ChemSketch.20">
                    <p:embed/>
                    <p:pic>
                      <p:nvPicPr>
                        <p:cNvPr id="2" name="Объект 1">
                          <a:extLst>
                            <a:ext uri="{FF2B5EF4-FFF2-40B4-BE49-F238E27FC236}">
                              <a16:creationId xmlns:a16="http://schemas.microsoft.com/office/drawing/2014/main" id="{14ABA179-B5D7-56F1-09C9-16B35AB8361D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736455" y="3752238"/>
                          <a:ext cx="10558463" cy="128815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A7BC3187-C422-5F27-7C1E-9ED182E09B04}"/>
                </a:ext>
              </a:extLst>
            </p:cNvPr>
            <p:cNvSpPr/>
            <p:nvPr/>
          </p:nvSpPr>
          <p:spPr>
            <a:xfrm>
              <a:off x="1331888" y="5171729"/>
              <a:ext cx="1679627" cy="369332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/>
              <a:r>
                <a:rPr lang="ru-RU" b="1" dirty="0">
                  <a:ln>
                    <a:solidFill>
                      <a:schemeClr val="tx2">
                        <a:lumMod val="60000"/>
                        <a:lumOff val="40000"/>
                      </a:schemeClr>
                    </a:solidFill>
                  </a:ln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молекулярная</a:t>
              </a:r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B93463A1-6530-1B90-8C32-4D3BA55C9194}"/>
                </a:ext>
              </a:extLst>
            </p:cNvPr>
            <p:cNvSpPr/>
            <p:nvPr/>
          </p:nvSpPr>
          <p:spPr>
            <a:xfrm>
              <a:off x="5491939" y="5171729"/>
              <a:ext cx="1188146" cy="369332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/>
              <a:r>
                <a:rPr lang="ru-RU" b="1" dirty="0">
                  <a:ln>
                    <a:solidFill>
                      <a:schemeClr val="tx2">
                        <a:lumMod val="60000"/>
                        <a:lumOff val="40000"/>
                      </a:schemeClr>
                    </a:solidFill>
                  </a:ln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анионная</a:t>
              </a:r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C4450282-CC83-3CAC-8664-0633D1CCC9AA}"/>
                </a:ext>
              </a:extLst>
            </p:cNvPr>
            <p:cNvSpPr/>
            <p:nvPr/>
          </p:nvSpPr>
          <p:spPr>
            <a:xfrm>
              <a:off x="9246975" y="5171729"/>
              <a:ext cx="1393330" cy="369332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/>
              <a:r>
                <a:rPr lang="ru-RU" b="1" dirty="0">
                  <a:ln>
                    <a:solidFill>
                      <a:schemeClr val="tx2">
                        <a:lumMod val="60000"/>
                        <a:lumOff val="40000"/>
                      </a:schemeClr>
                    </a:solidFill>
                  </a:ln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ион-парная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86ED4310-3476-1CA7-4A41-6AF63D46D238}"/>
              </a:ext>
            </a:extLst>
          </p:cNvPr>
          <p:cNvSpPr txBox="1"/>
          <p:nvPr/>
        </p:nvSpPr>
        <p:spPr>
          <a:xfrm>
            <a:off x="2731672" y="6117814"/>
            <a:ext cx="696710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влияет изменение электронного окружения на структуру, динамику и биоактивность ибупрофена?</a:t>
            </a: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45814697-4C94-DCBD-0911-C5BD2DC617D8}"/>
              </a:ext>
            </a:extLst>
          </p:cNvPr>
          <p:cNvSpPr/>
          <p:nvPr/>
        </p:nvSpPr>
        <p:spPr>
          <a:xfrm rot="19901437">
            <a:off x="2710890" y="3917376"/>
            <a:ext cx="915537" cy="1445138"/>
          </a:xfrm>
          <a:prstGeom prst="ellipse">
            <a:avLst/>
          </a:prstGeom>
          <a:solidFill>
            <a:srgbClr val="FFC000">
              <a:alpha val="5098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40ECFEED-C355-9CC6-9CC5-896891454868}"/>
              </a:ext>
            </a:extLst>
          </p:cNvPr>
          <p:cNvSpPr/>
          <p:nvPr/>
        </p:nvSpPr>
        <p:spPr>
          <a:xfrm rot="19901437">
            <a:off x="6531991" y="3867935"/>
            <a:ext cx="915537" cy="1445138"/>
          </a:xfrm>
          <a:prstGeom prst="ellipse">
            <a:avLst/>
          </a:prstGeom>
          <a:solidFill>
            <a:srgbClr val="FFC000">
              <a:alpha val="5098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D107E4A8-325C-3248-572B-447E3E470462}"/>
              </a:ext>
            </a:extLst>
          </p:cNvPr>
          <p:cNvSpPr/>
          <p:nvPr/>
        </p:nvSpPr>
        <p:spPr>
          <a:xfrm rot="19901437">
            <a:off x="10398961" y="3886869"/>
            <a:ext cx="915537" cy="1445138"/>
          </a:xfrm>
          <a:prstGeom prst="ellipse">
            <a:avLst/>
          </a:prstGeom>
          <a:solidFill>
            <a:srgbClr val="FFC000">
              <a:alpha val="5098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D167C3E1-2C5A-E90E-ACE1-875FD0C5D4E4}"/>
              </a:ext>
            </a:extLst>
          </p:cNvPr>
          <p:cNvGrpSpPr/>
          <p:nvPr/>
        </p:nvGrpSpPr>
        <p:grpSpPr>
          <a:xfrm>
            <a:off x="380660" y="707812"/>
            <a:ext cx="6944700" cy="2384173"/>
            <a:chOff x="2561309" y="534019"/>
            <a:chExt cx="6944700" cy="238417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89BDD6B-03A7-F22B-D350-068D8F9606B8}"/>
                </a:ext>
              </a:extLst>
            </p:cNvPr>
            <p:cNvSpPr txBox="1"/>
            <p:nvPr/>
          </p:nvSpPr>
          <p:spPr>
            <a:xfrm>
              <a:off x="7614238" y="712940"/>
              <a:ext cx="17809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Щелочная среда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FAB653D-FA0C-2871-4D01-274D70B18CAB}"/>
                </a:ext>
              </a:extLst>
            </p:cNvPr>
            <p:cNvSpPr txBox="1"/>
            <p:nvPr/>
          </p:nvSpPr>
          <p:spPr>
            <a:xfrm>
              <a:off x="2609333" y="703205"/>
              <a:ext cx="23155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Кислая среда</a:t>
              </a:r>
            </a:p>
          </p:txBody>
        </p:sp>
        <p:grpSp>
          <p:nvGrpSpPr>
            <p:cNvPr id="18" name="Группа 17">
              <a:extLst>
                <a:ext uri="{FF2B5EF4-FFF2-40B4-BE49-F238E27FC236}">
                  <a16:creationId xmlns:a16="http://schemas.microsoft.com/office/drawing/2014/main" id="{80D5B6B9-8E61-BFA6-DF1F-A476CBBCC46D}"/>
                </a:ext>
              </a:extLst>
            </p:cNvPr>
            <p:cNvGrpSpPr/>
            <p:nvPr/>
          </p:nvGrpSpPr>
          <p:grpSpPr>
            <a:xfrm>
              <a:off x="2561309" y="534019"/>
              <a:ext cx="6944700" cy="2384173"/>
              <a:chOff x="2561309" y="534019"/>
              <a:chExt cx="6944700" cy="2384173"/>
            </a:xfrm>
          </p:grpSpPr>
          <p:cxnSp>
            <p:nvCxnSpPr>
              <p:cNvPr id="19" name="Прямая со стрелкой 18">
                <a:extLst>
                  <a:ext uri="{FF2B5EF4-FFF2-40B4-BE49-F238E27FC236}">
                    <a16:creationId xmlns:a16="http://schemas.microsoft.com/office/drawing/2014/main" id="{6F1B02B8-6DFD-920D-3F2F-BBC962CDBD0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561309" y="1063329"/>
                <a:ext cx="3093123" cy="7590"/>
              </a:xfrm>
              <a:prstGeom prst="straightConnector1">
                <a:avLst/>
              </a:prstGeom>
              <a:ln w="28575">
                <a:solidFill>
                  <a:srgbClr val="C0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Прямая со стрелкой 19">
                <a:extLst>
                  <a:ext uri="{FF2B5EF4-FFF2-40B4-BE49-F238E27FC236}">
                    <a16:creationId xmlns:a16="http://schemas.microsoft.com/office/drawing/2014/main" id="{888B35C5-089D-EEF2-6A35-962C5583F8E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14169" y="1080654"/>
                <a:ext cx="3291840" cy="0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28C1B10-DFAA-3DA8-C192-076B093BB163}"/>
                  </a:ext>
                </a:extLst>
              </p:cNvPr>
              <p:cNvSpPr txBox="1"/>
              <p:nvPr/>
            </p:nvSpPr>
            <p:spPr>
              <a:xfrm>
                <a:off x="5259758" y="534019"/>
                <a:ext cx="1466427" cy="5355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Нейтральная среда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pH=7</a:t>
                </a:r>
                <a:endParaRPr lang="ru-RU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905BD7E-2394-216F-B624-242FE8BE0E2D}"/>
                  </a:ext>
                </a:extLst>
              </p:cNvPr>
              <p:cNvSpPr txBox="1"/>
              <p:nvPr/>
            </p:nvSpPr>
            <p:spPr>
              <a:xfrm>
                <a:off x="2576315" y="1851066"/>
                <a:ext cx="123444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1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желудочный сок</a:t>
                </a:r>
                <a:endParaRPr lang="ru-RU" sz="1400" b="1" dirty="0"/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70C6583-C1C8-35FA-B577-13C0CB7FF99C}"/>
                  </a:ext>
                </a:extLst>
              </p:cNvPr>
              <p:cNvSpPr txBox="1"/>
              <p:nvPr/>
            </p:nvSpPr>
            <p:spPr>
              <a:xfrm>
                <a:off x="5528568" y="1315558"/>
                <a:ext cx="928805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1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кровь, кость</a:t>
                </a:r>
                <a:endParaRPr lang="ru-RU" sz="1400" b="1" dirty="0"/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DD70B76-ECE7-2CBF-3E11-9D30CFBA704E}"/>
                  </a:ext>
                </a:extLst>
              </p:cNvPr>
              <p:cNvSpPr txBox="1"/>
              <p:nvPr/>
            </p:nvSpPr>
            <p:spPr>
              <a:xfrm>
                <a:off x="3738084" y="1482658"/>
                <a:ext cx="1790484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1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тонкий кишечник, пот, моча, кожа  </a:t>
                </a:r>
                <a:endParaRPr lang="ru-RU" sz="1400" b="1" dirty="0"/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6DC8FD4-BC20-B2BC-BFDD-E9668DC2180D}"/>
                  </a:ext>
                </a:extLst>
              </p:cNvPr>
              <p:cNvSpPr txBox="1"/>
              <p:nvPr/>
            </p:nvSpPr>
            <p:spPr>
              <a:xfrm>
                <a:off x="4681912" y="2179528"/>
                <a:ext cx="1532257" cy="7386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1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толстая кишка, печень, </a:t>
                </a:r>
              </a:p>
              <a:p>
                <a:pPr algn="ctr"/>
                <a:r>
                  <a:rPr lang="ru-RU" sz="1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почки, слюна</a:t>
                </a:r>
                <a:endParaRPr lang="ru-RU" sz="1400" b="1" dirty="0"/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8F1C5754-0ED4-2B94-0ED1-3213A7EE7CAD}"/>
                  </a:ext>
                </a:extLst>
              </p:cNvPr>
              <p:cNvSpPr txBox="1"/>
              <p:nvPr/>
            </p:nvSpPr>
            <p:spPr>
              <a:xfrm>
                <a:off x="6118834" y="1901509"/>
                <a:ext cx="1617655" cy="7386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1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поджелудочная железа, желчный пузырь</a:t>
                </a:r>
                <a:endParaRPr lang="ru-RU" sz="1400" b="1" dirty="0"/>
              </a:p>
            </p:txBody>
          </p:sp>
        </p:grpSp>
      </p:grp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56399B2C-96CB-8579-E905-788BB10FA6B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81289" y="621032"/>
            <a:ext cx="3957998" cy="3140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878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8153DA-BF43-CDA7-6990-DD0851F4C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FC7F18E8-970D-20D4-A07C-8764C140198F}"/>
              </a:ext>
            </a:extLst>
          </p:cNvPr>
          <p:cNvSpPr txBox="1">
            <a:spLocks/>
          </p:cNvSpPr>
          <p:nvPr/>
        </p:nvSpPr>
        <p:spPr>
          <a:xfrm>
            <a:off x="0" y="35771"/>
            <a:ext cx="12192000" cy="51341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dirty="0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ИК- и Раман-спектры ибупрофена (</a:t>
            </a:r>
            <a:r>
              <a:rPr lang="en-US" sz="2800" b="1" dirty="0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BP86</a:t>
            </a:r>
            <a:r>
              <a:rPr lang="ru-RU" sz="2800" b="1" dirty="0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/</a:t>
            </a:r>
            <a:r>
              <a:rPr lang="ru-RU" sz="2800" b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def2-TZVP</a:t>
            </a:r>
            <a:r>
              <a:rPr lang="ru-RU" sz="2800" b="1" dirty="0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)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Рукописный ввод 4">
                <a:extLst>
                  <a:ext uri="{FF2B5EF4-FFF2-40B4-BE49-F238E27FC236}">
                    <a16:creationId xmlns:a16="http://schemas.microsoft.com/office/drawing/2014/main" id="{D6F778B0-D4B5-3701-EA5B-5889927BBDEE}"/>
                  </a:ext>
                </a:extLst>
              </p14:cNvPr>
              <p14:cNvContentPartPr/>
              <p14:nvPr/>
            </p14:nvContentPartPr>
            <p14:xfrm>
              <a:off x="-764624" y="5704012"/>
              <a:ext cx="21240" cy="8280"/>
            </p14:xfrm>
          </p:contentPart>
        </mc:Choice>
        <mc:Fallback xmlns="">
          <p:pic>
            <p:nvPicPr>
              <p:cNvPr id="5" name="Рукописный ввод 4">
                <a:extLst>
                  <a:ext uri="{FF2B5EF4-FFF2-40B4-BE49-F238E27FC236}">
                    <a16:creationId xmlns:a16="http://schemas.microsoft.com/office/drawing/2014/main" id="{DBF55FCA-AE87-8DCC-21AC-80F2EF143DD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-773624" y="5695012"/>
                <a:ext cx="38880" cy="25920"/>
              </a:xfrm>
              <a:prstGeom prst="rect">
                <a:avLst/>
              </a:prstGeom>
            </p:spPr>
          </p:pic>
        </mc:Fallback>
      </mc:AlternateContent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0447A8CF-3DEE-3F6B-71DE-A67F0E2307D0}"/>
              </a:ext>
            </a:extLst>
          </p:cNvPr>
          <p:cNvSpPr/>
          <p:nvPr/>
        </p:nvSpPr>
        <p:spPr>
          <a:xfrm>
            <a:off x="7294418" y="642703"/>
            <a:ext cx="1537855" cy="730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06DC36F8-19A6-C87D-9F74-05D6516B0FEE}"/>
              </a:ext>
            </a:extLst>
          </p:cNvPr>
          <p:cNvGraphicFramePr>
            <a:graphicFrameLocks noGrp="1"/>
          </p:cNvGraphicFramePr>
          <p:nvPr/>
        </p:nvGraphicFramePr>
        <p:xfrm>
          <a:off x="8594800" y="4835485"/>
          <a:ext cx="2407812" cy="1097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07812">
                  <a:extLst>
                    <a:ext uri="{9D8B030D-6E8A-4147-A177-3AD203B41FA5}">
                      <a16:colId xmlns:a16="http://schemas.microsoft.com/office/drawing/2014/main" val="1308524830"/>
                    </a:ext>
                  </a:extLst>
                </a:gridCol>
              </a:tblGrid>
              <a:tr h="298795"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ИК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7695266"/>
                  </a:ext>
                </a:extLst>
              </a:tr>
              <a:tr h="33585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ν</a:t>
                      </a:r>
                      <a:r>
                        <a:rPr lang="ru-RU" sz="1800" baseline="-250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экс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=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0,9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61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±0,00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*ν</a:t>
                      </a:r>
                      <a:r>
                        <a:rPr lang="ru-RU" sz="1800" baseline="-250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рас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36726569"/>
                  </a:ext>
                </a:extLst>
              </a:tr>
              <a:tr h="33585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R= 0,999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04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94467397"/>
                  </a:ext>
                </a:extLst>
              </a:tr>
            </a:tbl>
          </a:graphicData>
        </a:graphic>
      </p:graphicFrame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13D893DC-9EA9-CAB5-E1BB-BE12AF3A145F}"/>
              </a:ext>
            </a:extLst>
          </p:cNvPr>
          <p:cNvGraphicFramePr>
            <a:graphicFrameLocks noGrp="1"/>
          </p:cNvGraphicFramePr>
          <p:nvPr/>
        </p:nvGraphicFramePr>
        <p:xfrm>
          <a:off x="6736187" y="2926115"/>
          <a:ext cx="2407813" cy="1097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07813">
                  <a:extLst>
                    <a:ext uri="{9D8B030D-6E8A-4147-A177-3AD203B41FA5}">
                      <a16:colId xmlns:a16="http://schemas.microsoft.com/office/drawing/2014/main" val="757492635"/>
                    </a:ext>
                  </a:extLst>
                </a:gridCol>
              </a:tblGrid>
              <a:tr h="335665"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Раман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70401947"/>
                  </a:ext>
                </a:extLst>
              </a:tr>
              <a:tr h="3356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ν</a:t>
                      </a:r>
                      <a:r>
                        <a:rPr lang="ru-RU" sz="1800" baseline="-250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экс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=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0,9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46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±0,0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12)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*ν</a:t>
                      </a:r>
                      <a:r>
                        <a:rPr lang="ru-RU" sz="1800" baseline="-250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рас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72636790"/>
                  </a:ext>
                </a:extLst>
              </a:tr>
              <a:tr h="3356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R= 0,99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793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40204242"/>
                  </a:ext>
                </a:extLst>
              </a:tr>
            </a:tbl>
          </a:graphicData>
        </a:graphic>
      </p:graphicFrame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753FF871-8F5C-137B-4919-1FF60FAE3B89}"/>
              </a:ext>
            </a:extLst>
          </p:cNvPr>
          <p:cNvGrpSpPr/>
          <p:nvPr/>
        </p:nvGrpSpPr>
        <p:grpSpPr>
          <a:xfrm>
            <a:off x="8727002" y="2441265"/>
            <a:ext cx="2432154" cy="1988175"/>
            <a:chOff x="8727002" y="2441265"/>
            <a:chExt cx="2432154" cy="1988175"/>
          </a:xfrm>
        </p:grpSpPr>
        <p:sp>
          <p:nvSpPr>
            <p:cNvPr id="10" name="Овал 9">
              <a:extLst>
                <a:ext uri="{FF2B5EF4-FFF2-40B4-BE49-F238E27FC236}">
                  <a16:creationId xmlns:a16="http://schemas.microsoft.com/office/drawing/2014/main" id="{373719B3-5E23-4A99-4482-CD9E5F1AC813}"/>
                </a:ext>
              </a:extLst>
            </p:cNvPr>
            <p:cNvSpPr/>
            <p:nvPr/>
          </p:nvSpPr>
          <p:spPr>
            <a:xfrm>
              <a:off x="10742158" y="2441265"/>
              <a:ext cx="416998" cy="359294"/>
            </a:xfrm>
            <a:prstGeom prst="ellipse">
              <a:avLst/>
            </a:prstGeom>
            <a:noFill/>
            <a:ln w="28575">
              <a:solidFill>
                <a:srgbClr val="9954C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Овал 12">
              <a:extLst>
                <a:ext uri="{FF2B5EF4-FFF2-40B4-BE49-F238E27FC236}">
                  <a16:creationId xmlns:a16="http://schemas.microsoft.com/office/drawing/2014/main" id="{2A1CACE5-9B1B-EF2A-0F30-E304A1CD6286}"/>
                </a:ext>
              </a:extLst>
            </p:cNvPr>
            <p:cNvSpPr/>
            <p:nvPr/>
          </p:nvSpPr>
          <p:spPr>
            <a:xfrm>
              <a:off x="8727002" y="4070146"/>
              <a:ext cx="416998" cy="359294"/>
            </a:xfrm>
            <a:prstGeom prst="ellipse">
              <a:avLst/>
            </a:prstGeom>
            <a:noFill/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AABBCB7-DD54-3AB2-9C4C-8153E5DA6C2F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46656" y="738846"/>
            <a:ext cx="3131541" cy="1510919"/>
          </a:xfrm>
          <a:prstGeom prst="rect">
            <a:avLst/>
          </a:prstGeom>
        </p:spPr>
      </p:pic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7C2B3DF7-60E6-1F4F-2220-A9D47309CF9C}"/>
              </a:ext>
            </a:extLst>
          </p:cNvPr>
          <p:cNvGrpSpPr/>
          <p:nvPr/>
        </p:nvGrpSpPr>
        <p:grpSpPr>
          <a:xfrm>
            <a:off x="104066" y="906718"/>
            <a:ext cx="5991934" cy="5811601"/>
            <a:chOff x="104066" y="906718"/>
            <a:chExt cx="5991934" cy="5811601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18C4AFD6-27F2-B83C-30F3-AA9EAF21C9A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4066" y="1891660"/>
              <a:ext cx="5991934" cy="4826659"/>
            </a:xfrm>
            <a:prstGeom prst="rect">
              <a:avLst/>
            </a:prstGeom>
          </p:spPr>
        </p:pic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id="{32548FBD-DBE0-D735-9504-54F7BCC67579}"/>
                </a:ext>
              </a:extLst>
            </p:cNvPr>
            <p:cNvSpPr/>
            <p:nvPr/>
          </p:nvSpPr>
          <p:spPr>
            <a:xfrm>
              <a:off x="3283527" y="1984665"/>
              <a:ext cx="768926" cy="4225574"/>
            </a:xfrm>
            <a:prstGeom prst="rect">
              <a:avLst/>
            </a:prstGeom>
            <a:solidFill>
              <a:srgbClr val="F686F6">
                <a:alpha val="16863"/>
              </a:srgbClr>
            </a:solidFill>
            <a:ln w="19050">
              <a:solidFill>
                <a:srgbClr val="F686F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9967CC9-C72E-B05A-2BDF-F32E45180A33}"/>
                </a:ext>
              </a:extLst>
            </p:cNvPr>
            <p:cNvSpPr txBox="1"/>
            <p:nvPr/>
          </p:nvSpPr>
          <p:spPr>
            <a:xfrm>
              <a:off x="1787234" y="906718"/>
              <a:ext cx="20054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Нет частот!</a:t>
              </a:r>
            </a:p>
          </p:txBody>
        </p:sp>
        <p:cxnSp>
          <p:nvCxnSpPr>
            <p:cNvPr id="28" name="Прямая со стрелкой 27">
              <a:extLst>
                <a:ext uri="{FF2B5EF4-FFF2-40B4-BE49-F238E27FC236}">
                  <a16:creationId xmlns:a16="http://schemas.microsoft.com/office/drawing/2014/main" id="{21FA8319-9F49-38C8-8AF9-9FEAD5563E79}"/>
                </a:ext>
              </a:extLst>
            </p:cNvPr>
            <p:cNvCxnSpPr>
              <a:cxnSpLocks/>
            </p:cNvCxnSpPr>
            <p:nvPr/>
          </p:nvCxnSpPr>
          <p:spPr>
            <a:xfrm>
              <a:off x="3174422" y="1407203"/>
              <a:ext cx="218210" cy="530960"/>
            </a:xfrm>
            <a:prstGeom prst="straightConnector1">
              <a:avLst/>
            </a:prstGeom>
            <a:ln w="38100">
              <a:solidFill>
                <a:srgbClr val="F686F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66F16930-03FD-E2B9-4387-4E5A42593E9B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21274" y="2111295"/>
            <a:ext cx="6403825" cy="4657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310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EC9FFD-00EE-0169-3455-71CAC4AE0C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Объект 18">
            <a:extLst>
              <a:ext uri="{FF2B5EF4-FFF2-40B4-BE49-F238E27FC236}">
                <a16:creationId xmlns:a16="http://schemas.microsoft.com/office/drawing/2014/main" id="{F9E7B8AE-544D-A346-D7DC-B880A42D515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213455"/>
              </p:ext>
            </p:extLst>
          </p:nvPr>
        </p:nvGraphicFramePr>
        <p:xfrm>
          <a:off x="8214084" y="743112"/>
          <a:ext cx="3499354" cy="14329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emSketch" r:id="rId3" imgW="2209851" imgH="905011" progId="ACD.ChemSketch.20">
                  <p:embed/>
                </p:oleObj>
              </mc:Choice>
              <mc:Fallback>
                <p:oleObj name="ChemSketch" r:id="rId3" imgW="2209851" imgH="905011" progId="ACD.ChemSketch.20">
                  <p:embed/>
                  <p:pic>
                    <p:nvPicPr>
                      <p:cNvPr id="18" name="Объект 17">
                        <a:extLst>
                          <a:ext uri="{FF2B5EF4-FFF2-40B4-BE49-F238E27FC236}">
                            <a16:creationId xmlns:a16="http://schemas.microsoft.com/office/drawing/2014/main" id="{DF969126-6602-3B79-0CD5-474BBBE7448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14084" y="743112"/>
                        <a:ext cx="3499354" cy="143292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Объект 21">
            <a:extLst>
              <a:ext uri="{FF2B5EF4-FFF2-40B4-BE49-F238E27FC236}">
                <a16:creationId xmlns:a16="http://schemas.microsoft.com/office/drawing/2014/main" id="{4DE66296-17AE-9ACB-33F9-F726F57FB7B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2234958"/>
              </p:ext>
            </p:extLst>
          </p:nvPr>
        </p:nvGraphicFramePr>
        <p:xfrm>
          <a:off x="352360" y="4225949"/>
          <a:ext cx="3066653" cy="21514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emSketch" r:id="rId5" imgW="1819320" imgH="1276384" progId="ACD.ChemSketch.20">
                  <p:embed/>
                </p:oleObj>
              </mc:Choice>
              <mc:Fallback>
                <p:oleObj name="ChemSketch" r:id="rId5" imgW="1819320" imgH="1276384" progId="ACD.ChemSketch.20">
                  <p:embed/>
                  <p:pic>
                    <p:nvPicPr>
                      <p:cNvPr id="21" name="Объект 20">
                        <a:extLst>
                          <a:ext uri="{FF2B5EF4-FFF2-40B4-BE49-F238E27FC236}">
                            <a16:creationId xmlns:a16="http://schemas.microsoft.com/office/drawing/2014/main" id="{9C44F03E-AFE3-3B7E-9EED-F55CE108B61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52360" y="4225949"/>
                        <a:ext cx="3066653" cy="21514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883FF3C-5259-ABC1-552A-97A368BB0A08}"/>
              </a:ext>
            </a:extLst>
          </p:cNvPr>
          <p:cNvSpPr/>
          <p:nvPr/>
        </p:nvSpPr>
        <p:spPr>
          <a:xfrm>
            <a:off x="-1" y="612599"/>
            <a:ext cx="12192001" cy="1135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5F7342-C7A3-729D-FE07-4AEED3E55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Введение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57745C-F440-FDB4-8F24-C4FA2F6EEA8A}"/>
              </a:ext>
            </a:extLst>
          </p:cNvPr>
          <p:cNvSpPr txBox="1"/>
          <p:nvPr/>
        </p:nvSpPr>
        <p:spPr>
          <a:xfrm>
            <a:off x="9476363" y="2066573"/>
            <a:ext cx="1960049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Times New Roman" panose="02020603050405020304" pitchFamily="18" charset="0"/>
                <a:ea typeface="Helvetica Neue"/>
                <a:cs typeface="Times New Roman" panose="02020603050405020304" pitchFamily="18" charset="0"/>
                <a:sym typeface="Helvetica Neue"/>
              </a:rPr>
              <a:t>Напроксен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9D9D7C-0407-2213-B343-C9B12EF6891C}"/>
              </a:ext>
            </a:extLst>
          </p:cNvPr>
          <p:cNvSpPr txBox="1"/>
          <p:nvPr/>
        </p:nvSpPr>
        <p:spPr>
          <a:xfrm>
            <a:off x="5011031" y="6285552"/>
            <a:ext cx="1960049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Times New Roman" panose="02020603050405020304" pitchFamily="18" charset="0"/>
                <a:ea typeface="Helvetica Neue"/>
                <a:cs typeface="Times New Roman" panose="02020603050405020304" pitchFamily="18" charset="0"/>
                <a:sym typeface="Helvetica Neue"/>
              </a:rPr>
              <a:t>Аспирин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DF00897-B1F5-777E-351D-6E833DE090C0}"/>
              </a:ext>
            </a:extLst>
          </p:cNvPr>
          <p:cNvSpPr txBox="1"/>
          <p:nvPr/>
        </p:nvSpPr>
        <p:spPr>
          <a:xfrm>
            <a:off x="805926" y="6285552"/>
            <a:ext cx="1960049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Times New Roman" panose="02020603050405020304" pitchFamily="18" charset="0"/>
                <a:ea typeface="Helvetica Neue"/>
                <a:cs typeface="Times New Roman" panose="02020603050405020304" pitchFamily="18" charset="0"/>
                <a:sym typeface="Helvetica Neue"/>
              </a:rPr>
              <a:t>Диклофенак</a:t>
            </a:r>
          </a:p>
        </p:txBody>
      </p:sp>
      <p:graphicFrame>
        <p:nvGraphicFramePr>
          <p:cNvPr id="23" name="Объект 22">
            <a:extLst>
              <a:ext uri="{FF2B5EF4-FFF2-40B4-BE49-F238E27FC236}">
                <a16:creationId xmlns:a16="http://schemas.microsoft.com/office/drawing/2014/main" id="{504BA8C0-2593-65FE-0E46-A77E7BEAE21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9331464"/>
              </p:ext>
            </p:extLst>
          </p:nvPr>
        </p:nvGraphicFramePr>
        <p:xfrm>
          <a:off x="4620309" y="4075756"/>
          <a:ext cx="2514862" cy="22069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emSketch" r:id="rId7" imgW="1400041" imgH="1228929" progId="ACD.ChemSketch.20">
                  <p:embed/>
                </p:oleObj>
              </mc:Choice>
              <mc:Fallback>
                <p:oleObj name="ChemSketch" r:id="rId7" imgW="1400041" imgH="1228929" progId="ACD.ChemSketch.20">
                  <p:embed/>
                  <p:pic>
                    <p:nvPicPr>
                      <p:cNvPr id="22" name="Объект 21">
                        <a:extLst>
                          <a:ext uri="{FF2B5EF4-FFF2-40B4-BE49-F238E27FC236}">
                            <a16:creationId xmlns:a16="http://schemas.microsoft.com/office/drawing/2014/main" id="{1E47614B-B5B9-2C1C-2945-CCFAAFE3AC5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620309" y="4075756"/>
                        <a:ext cx="2514862" cy="22069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8BE701E9-B1FC-5E93-4402-E982DDDF01DA}"/>
              </a:ext>
            </a:extLst>
          </p:cNvPr>
          <p:cNvCxnSpPr>
            <a:cxnSpLocks/>
          </p:cNvCxnSpPr>
          <p:nvPr/>
        </p:nvCxnSpPr>
        <p:spPr>
          <a:xfrm flipV="1">
            <a:off x="0" y="3987804"/>
            <a:ext cx="12192000" cy="45131"/>
          </a:xfrm>
          <a:prstGeom prst="line">
            <a:avLst/>
          </a:prstGeom>
          <a:ln w="571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Овал 3">
            <a:extLst>
              <a:ext uri="{FF2B5EF4-FFF2-40B4-BE49-F238E27FC236}">
                <a16:creationId xmlns:a16="http://schemas.microsoft.com/office/drawing/2014/main" id="{F466B63F-9732-416E-6D9A-14BABE5CC5E6}"/>
              </a:ext>
            </a:extLst>
          </p:cNvPr>
          <p:cNvSpPr/>
          <p:nvPr/>
        </p:nvSpPr>
        <p:spPr>
          <a:xfrm rot="16535357">
            <a:off x="11023898" y="1116962"/>
            <a:ext cx="1060107" cy="1077487"/>
          </a:xfrm>
          <a:prstGeom prst="ellipse">
            <a:avLst/>
          </a:prstGeom>
          <a:solidFill>
            <a:srgbClr val="FFCCFF">
              <a:alpha val="23000"/>
            </a:srgbClr>
          </a:solidFill>
          <a:ln>
            <a:solidFill>
              <a:srgbClr val="FF8B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B4429443-D2B0-1552-1854-B9DB47163DE6}"/>
              </a:ext>
            </a:extLst>
          </p:cNvPr>
          <p:cNvSpPr/>
          <p:nvPr/>
        </p:nvSpPr>
        <p:spPr>
          <a:xfrm>
            <a:off x="8839480" y="2539954"/>
            <a:ext cx="25080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- </a:t>
            </a:r>
            <a:r>
              <a:rPr lang="ru-RU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биоактивный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47DDA510-4EAC-559D-B1A9-B9EDCB43C543}"/>
              </a:ext>
            </a:extLst>
          </p:cNvPr>
          <p:cNvSpPr/>
          <p:nvPr/>
        </p:nvSpPr>
        <p:spPr>
          <a:xfrm>
            <a:off x="8839480" y="3421815"/>
            <a:ext cx="25080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 - 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токсичен</a:t>
            </a:r>
          </a:p>
        </p:txBody>
      </p:sp>
      <p:sp>
        <p:nvSpPr>
          <p:cNvPr id="28" name="Стрелка вниз 32">
            <a:extLst>
              <a:ext uri="{FF2B5EF4-FFF2-40B4-BE49-F238E27FC236}">
                <a16:creationId xmlns:a16="http://schemas.microsoft.com/office/drawing/2014/main" id="{28E96AD3-700D-0AB8-0C75-CF759D86AB7E}"/>
              </a:ext>
            </a:extLst>
          </p:cNvPr>
          <p:cNvSpPr/>
          <p:nvPr/>
        </p:nvSpPr>
        <p:spPr>
          <a:xfrm flipV="1">
            <a:off x="9900332" y="2906369"/>
            <a:ext cx="386310" cy="578676"/>
          </a:xfrm>
          <a:prstGeom prst="downArrow">
            <a:avLst/>
          </a:prstGeom>
          <a:gradFill>
            <a:gsLst>
              <a:gs pos="92000">
                <a:srgbClr val="00B050"/>
              </a:gs>
              <a:gs pos="3000">
                <a:srgbClr val="4472C4"/>
              </a:gs>
              <a:gs pos="98000">
                <a:schemeClr val="accent1">
                  <a:lumMod val="45000"/>
                  <a:lumOff val="55000"/>
                </a:schemeClr>
              </a:gs>
              <a:gs pos="98000">
                <a:schemeClr val="accent1">
                  <a:lumMod val="45000"/>
                  <a:lumOff val="55000"/>
                </a:schemeClr>
              </a:gs>
              <a:gs pos="95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Плюс 7">
            <a:extLst>
              <a:ext uri="{FF2B5EF4-FFF2-40B4-BE49-F238E27FC236}">
                <a16:creationId xmlns:a16="http://schemas.microsoft.com/office/drawing/2014/main" id="{1627ABF6-0EC4-C8F2-4E9C-D6A69899A601}"/>
              </a:ext>
            </a:extLst>
          </p:cNvPr>
          <p:cNvSpPr/>
          <p:nvPr/>
        </p:nvSpPr>
        <p:spPr>
          <a:xfrm rot="2588753">
            <a:off x="9768444" y="2966649"/>
            <a:ext cx="650083" cy="620667"/>
          </a:xfrm>
          <a:prstGeom prst="mathPlus">
            <a:avLst>
              <a:gd name="adj1" fmla="val 5041"/>
            </a:avLst>
          </a:prstGeom>
          <a:solidFill>
            <a:srgbClr val="EA0000"/>
          </a:solidFill>
          <a:ln>
            <a:solidFill>
              <a:srgbClr val="FF0000">
                <a:alpha val="99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C24E47DA-8812-8EB1-D8D7-E189910F0B63}"/>
              </a:ext>
            </a:extLst>
          </p:cNvPr>
          <p:cNvSpPr/>
          <p:nvPr/>
        </p:nvSpPr>
        <p:spPr>
          <a:xfrm rot="16535357">
            <a:off x="2389777" y="4092473"/>
            <a:ext cx="1060107" cy="1077487"/>
          </a:xfrm>
          <a:prstGeom prst="ellipse">
            <a:avLst/>
          </a:prstGeom>
          <a:solidFill>
            <a:srgbClr val="FFCCFF">
              <a:alpha val="23000"/>
            </a:srgbClr>
          </a:solidFill>
          <a:ln>
            <a:solidFill>
              <a:srgbClr val="FF8B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>
            <a:extLst>
              <a:ext uri="{FF2B5EF4-FFF2-40B4-BE49-F238E27FC236}">
                <a16:creationId xmlns:a16="http://schemas.microsoft.com/office/drawing/2014/main" id="{8402DC37-3864-6D69-6FEF-F7304E59EAC5}"/>
              </a:ext>
            </a:extLst>
          </p:cNvPr>
          <p:cNvSpPr/>
          <p:nvPr/>
        </p:nvSpPr>
        <p:spPr>
          <a:xfrm rot="16535357">
            <a:off x="6073096" y="4593961"/>
            <a:ext cx="1080987" cy="1181191"/>
          </a:xfrm>
          <a:prstGeom prst="ellipse">
            <a:avLst/>
          </a:prstGeom>
          <a:solidFill>
            <a:srgbClr val="FFCCFF">
              <a:alpha val="23000"/>
            </a:srgbClr>
          </a:solidFill>
          <a:ln>
            <a:solidFill>
              <a:srgbClr val="FF8B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3990521"/>
              </p:ext>
            </p:extLst>
          </p:nvPr>
        </p:nvGraphicFramePr>
        <p:xfrm>
          <a:off x="8029575" y="4096637"/>
          <a:ext cx="3683863" cy="23994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emSketch" r:id="rId9" imgW="2486006" imgH="1619284" progId="ACD.ChemSketch.20">
                  <p:embed/>
                </p:oleObj>
              </mc:Choice>
              <mc:Fallback>
                <p:oleObj name="ChemSketch" r:id="rId9" imgW="2486006" imgH="1619284" progId="ACD.ChemSketch.2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8029575" y="4096637"/>
                        <a:ext cx="3683863" cy="23994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Овал 32">
            <a:extLst>
              <a:ext uri="{FF2B5EF4-FFF2-40B4-BE49-F238E27FC236}">
                <a16:creationId xmlns:a16="http://schemas.microsoft.com/office/drawing/2014/main" id="{8AC78F1C-CF19-FF9C-656C-0EE9FD16C43C}"/>
              </a:ext>
            </a:extLst>
          </p:cNvPr>
          <p:cNvSpPr/>
          <p:nvPr/>
        </p:nvSpPr>
        <p:spPr>
          <a:xfrm rot="16535357">
            <a:off x="10277106" y="4073143"/>
            <a:ext cx="1060107" cy="1077487"/>
          </a:xfrm>
          <a:prstGeom prst="ellipse">
            <a:avLst/>
          </a:prstGeom>
          <a:solidFill>
            <a:srgbClr val="FFCCFF">
              <a:alpha val="23000"/>
            </a:srgbClr>
          </a:solidFill>
          <a:ln>
            <a:solidFill>
              <a:srgbClr val="FF8B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19D9D7C-0407-2213-B343-C9B12EF6891C}"/>
              </a:ext>
            </a:extLst>
          </p:cNvPr>
          <p:cNvSpPr txBox="1"/>
          <p:nvPr/>
        </p:nvSpPr>
        <p:spPr>
          <a:xfrm>
            <a:off x="8395687" y="6285552"/>
            <a:ext cx="1960049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400" i="1" dirty="0" err="1">
                <a:solidFill>
                  <a:schemeClr val="tx2"/>
                </a:solidFill>
                <a:latin typeface="Times New Roman" panose="02020603050405020304" pitchFamily="18" charset="0"/>
                <a:ea typeface="Helvetica Neue"/>
                <a:cs typeface="Times New Roman" panose="02020603050405020304" pitchFamily="18" charset="0"/>
                <a:sym typeface="Helvetica Neue"/>
              </a:rPr>
              <a:t>Индометацин</a:t>
            </a:r>
            <a:endParaRPr kumimoji="0" lang="ru-RU" sz="2400" b="0" i="1" u="none" strike="noStrike" cap="none" spc="0" normalizeH="0" baseline="0" dirty="0">
              <a:ln>
                <a:noFill/>
              </a:ln>
              <a:solidFill>
                <a:schemeClr val="tx2"/>
              </a:solidFill>
              <a:effectLst/>
              <a:uFillTx/>
              <a:latin typeface="Times New Roman" panose="02020603050405020304" pitchFamily="18" charset="0"/>
              <a:ea typeface="Helvetica Neue"/>
              <a:cs typeface="Times New Roman" panose="02020603050405020304" pitchFamily="18" charset="0"/>
              <a:sym typeface="Helvetica Neue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4247791" y="789378"/>
            <a:ext cx="3631898" cy="3084979"/>
            <a:chOff x="149718" y="743112"/>
            <a:chExt cx="3631898" cy="3084979"/>
          </a:xfrm>
        </p:grpSpPr>
        <p:sp>
          <p:nvSpPr>
            <p:cNvPr id="6" name="Овал 5">
              <a:extLst>
                <a:ext uri="{FF2B5EF4-FFF2-40B4-BE49-F238E27FC236}">
                  <a16:creationId xmlns:a16="http://schemas.microsoft.com/office/drawing/2014/main" id="{23CB6AD4-E218-1AB2-20B6-4E4BBBF09470}"/>
                </a:ext>
              </a:extLst>
            </p:cNvPr>
            <p:cNvSpPr/>
            <p:nvPr/>
          </p:nvSpPr>
          <p:spPr>
            <a:xfrm rot="16535357">
              <a:off x="2712819" y="1114599"/>
              <a:ext cx="1060107" cy="1077487"/>
            </a:xfrm>
            <a:prstGeom prst="ellipse">
              <a:avLst/>
            </a:prstGeom>
            <a:solidFill>
              <a:srgbClr val="FFCCFF">
                <a:alpha val="23000"/>
              </a:srgbClr>
            </a:solidFill>
            <a:ln>
              <a:solidFill>
                <a:srgbClr val="FF8B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1476630-135A-BE39-7516-74D76894D159}"/>
                </a:ext>
              </a:extLst>
            </p:cNvPr>
            <p:cNvSpPr txBox="1"/>
            <p:nvPr/>
          </p:nvSpPr>
          <p:spPr>
            <a:xfrm>
              <a:off x="767820" y="2066573"/>
              <a:ext cx="1960049" cy="4719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l" defTabSz="825500" rtl="0" fontAlgn="auto" latinLnBrk="0" hangingPunct="0">
                <a:lnSpc>
                  <a:spcPct val="100000"/>
                </a:lnSpc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0" i="1" u="none" strike="noStrike" cap="none" spc="0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uFillTx/>
                  <a:latin typeface="Times New Roman" panose="02020603050405020304" pitchFamily="18" charset="0"/>
                  <a:ea typeface="Helvetica Neue"/>
                  <a:cs typeface="Times New Roman" panose="02020603050405020304" pitchFamily="18" charset="0"/>
                  <a:sym typeface="Helvetica Neue"/>
                </a:rPr>
                <a:t>Кетопрофен</a:t>
              </a:r>
            </a:p>
          </p:txBody>
        </p:sp>
        <p:graphicFrame>
          <p:nvGraphicFramePr>
            <p:cNvPr id="25" name="Объект 24">
              <a:extLst>
                <a:ext uri="{FF2B5EF4-FFF2-40B4-BE49-F238E27FC236}">
                  <a16:creationId xmlns:a16="http://schemas.microsoft.com/office/drawing/2014/main" id="{F9CD4D96-8188-8DF3-4CD9-6DA2350D8E65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107189134"/>
                </p:ext>
              </p:extLst>
            </p:nvPr>
          </p:nvGraphicFramePr>
          <p:xfrm>
            <a:off x="149718" y="743112"/>
            <a:ext cx="3235452" cy="14514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hemSketch" r:id="rId11" imgW="2038286" imgH="914502" progId="ACD.ChemSketch.20">
                    <p:embed/>
                  </p:oleObj>
                </mc:Choice>
                <mc:Fallback>
                  <p:oleObj name="ChemSketch" r:id="rId11" imgW="2038286" imgH="914502" progId="ACD.ChemSketch.20">
                    <p:embed/>
                    <p:pic>
                      <p:nvPicPr>
                        <p:cNvPr id="24" name="Объект 23">
                          <a:extLst>
                            <a:ext uri="{FF2B5EF4-FFF2-40B4-BE49-F238E27FC236}">
                              <a16:creationId xmlns:a16="http://schemas.microsoft.com/office/drawing/2014/main" id="{4A53DFE4-6BFE-3468-DC29-77A48CE05A09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2"/>
                        <a:stretch>
                          <a:fillRect/>
                        </a:stretch>
                      </p:blipFill>
                      <p:spPr>
                        <a:xfrm>
                          <a:off x="149718" y="743112"/>
                          <a:ext cx="3235452" cy="145141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1BEC039C-ECE3-C2E1-CEC9-BC0461BF475D}"/>
                </a:ext>
              </a:extLst>
            </p:cNvPr>
            <p:cNvSpPr/>
            <p:nvPr/>
          </p:nvSpPr>
          <p:spPr>
            <a:xfrm>
              <a:off x="493838" y="2546120"/>
              <a:ext cx="250801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000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 - </a:t>
              </a:r>
              <a:r>
                <a:rPr lang="ru-RU" sz="2000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биоактивный</a:t>
              </a:r>
            </a:p>
          </p:txBody>
        </p: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93E834CD-CE90-3967-F861-314455353877}"/>
                </a:ext>
              </a:extLst>
            </p:cNvPr>
            <p:cNvSpPr/>
            <p:nvPr/>
          </p:nvSpPr>
          <p:spPr>
            <a:xfrm>
              <a:off x="493838" y="3427981"/>
              <a:ext cx="250801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000" dirty="0">
                  <a:solidFill>
                    <a:srgbClr val="1A6FD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 - </a:t>
              </a:r>
              <a:r>
                <a:rPr lang="ru-RU" sz="2000" dirty="0">
                  <a:solidFill>
                    <a:srgbClr val="1A6FD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неактивный</a:t>
              </a:r>
            </a:p>
          </p:txBody>
        </p:sp>
        <p:sp>
          <p:nvSpPr>
            <p:cNvPr id="9" name="Стрелка вниз 6">
              <a:extLst>
                <a:ext uri="{FF2B5EF4-FFF2-40B4-BE49-F238E27FC236}">
                  <a16:creationId xmlns:a16="http://schemas.microsoft.com/office/drawing/2014/main" id="{090C2E8E-B3A1-6EF1-D037-59366C12951C}"/>
                </a:ext>
              </a:extLst>
            </p:cNvPr>
            <p:cNvSpPr/>
            <p:nvPr/>
          </p:nvSpPr>
          <p:spPr>
            <a:xfrm flipV="1">
              <a:off x="1554690" y="2912535"/>
              <a:ext cx="386310" cy="578676"/>
            </a:xfrm>
            <a:prstGeom prst="downArrow">
              <a:avLst/>
            </a:prstGeom>
            <a:gradFill>
              <a:gsLst>
                <a:gs pos="92000">
                  <a:srgbClr val="00B050"/>
                </a:gs>
                <a:gs pos="3000">
                  <a:srgbClr val="4472C4"/>
                </a:gs>
                <a:gs pos="98000">
                  <a:schemeClr val="accent1">
                    <a:lumMod val="45000"/>
                    <a:lumOff val="55000"/>
                  </a:schemeClr>
                </a:gs>
                <a:gs pos="98000">
                  <a:schemeClr val="accent1">
                    <a:lumMod val="45000"/>
                    <a:lumOff val="55000"/>
                  </a:schemeClr>
                </a:gs>
                <a:gs pos="95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19D9D7C-0407-2213-B343-C9B12EF6891C}"/>
                </a:ext>
              </a:extLst>
            </p:cNvPr>
            <p:cNvSpPr txBox="1"/>
            <p:nvPr/>
          </p:nvSpPr>
          <p:spPr>
            <a:xfrm>
              <a:off x="2190354" y="983653"/>
              <a:ext cx="540140" cy="4719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0" i="1" u="none" strike="noStrike" cap="none" spc="0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uFillTx/>
                  <a:latin typeface="Times New Roman" panose="02020603050405020304" pitchFamily="18" charset="0"/>
                  <a:ea typeface="Helvetica Neue"/>
                  <a:cs typeface="Times New Roman" panose="02020603050405020304" pitchFamily="18" charset="0"/>
                  <a:sym typeface="Helvetica Neue"/>
                </a:rPr>
                <a:t>*</a:t>
              </a: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151871" y="795544"/>
            <a:ext cx="3666236" cy="3078813"/>
            <a:chOff x="4201403" y="743112"/>
            <a:chExt cx="3666236" cy="3078813"/>
          </a:xfrm>
        </p:grpSpPr>
        <p:graphicFrame>
          <p:nvGraphicFramePr>
            <p:cNvPr id="18" name="Объект 17">
              <a:extLst>
                <a:ext uri="{FF2B5EF4-FFF2-40B4-BE49-F238E27FC236}">
                  <a16:creationId xmlns:a16="http://schemas.microsoft.com/office/drawing/2014/main" id="{3A8C3ECA-7ACE-2FC8-4602-F402D5B8683E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809276490"/>
                </p:ext>
              </p:extLst>
            </p:nvPr>
          </p:nvGraphicFramePr>
          <p:xfrm>
            <a:off x="4201403" y="743112"/>
            <a:ext cx="3296865" cy="15301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hemSketch" r:id="rId13" imgW="1990884" imgH="923687" progId="ACD.ChemSketch.20">
                    <p:embed/>
                  </p:oleObj>
                </mc:Choice>
                <mc:Fallback>
                  <p:oleObj name="ChemSketch" r:id="rId13" imgW="1990884" imgH="923687" progId="ACD.ChemSketch.20">
                    <p:embed/>
                    <p:pic>
                      <p:nvPicPr>
                        <p:cNvPr id="17" name="Объект 16">
                          <a:extLst>
                            <a:ext uri="{FF2B5EF4-FFF2-40B4-BE49-F238E27FC236}">
                              <a16:creationId xmlns:a16="http://schemas.microsoft.com/office/drawing/2014/main" id="{79AB1F8A-47F0-9785-A505-16EBCAB19697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4"/>
                        <a:stretch>
                          <a:fillRect/>
                        </a:stretch>
                      </p:blipFill>
                      <p:spPr>
                        <a:xfrm>
                          <a:off x="4201403" y="743112"/>
                          <a:ext cx="3296865" cy="1530124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05F9496-5584-13A3-BFEF-C465DF8D75AE}"/>
                </a:ext>
              </a:extLst>
            </p:cNvPr>
            <p:cNvSpPr txBox="1"/>
            <p:nvPr/>
          </p:nvSpPr>
          <p:spPr>
            <a:xfrm>
              <a:off x="5266109" y="2066573"/>
              <a:ext cx="1960049" cy="4719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l" defTabSz="825500" rtl="0" fontAlgn="auto" latinLnBrk="0" hangingPunct="0">
                <a:lnSpc>
                  <a:spcPct val="100000"/>
                </a:lnSpc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1" u="none" strike="noStrike" cap="none" spc="0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uFillTx/>
                  <a:latin typeface="Times New Roman" panose="02020603050405020304" pitchFamily="18" charset="0"/>
                  <a:ea typeface="Helvetica Neue"/>
                  <a:cs typeface="Times New Roman" panose="02020603050405020304" pitchFamily="18" charset="0"/>
                  <a:sym typeface="Helvetica Neue"/>
                </a:rPr>
                <a:t>Ибупрофен</a:t>
              </a:r>
            </a:p>
          </p:txBody>
        </p:sp>
        <p:sp>
          <p:nvSpPr>
            <p:cNvPr id="3" name="Овал 2">
              <a:extLst>
                <a:ext uri="{FF2B5EF4-FFF2-40B4-BE49-F238E27FC236}">
                  <a16:creationId xmlns:a16="http://schemas.microsoft.com/office/drawing/2014/main" id="{FDD44C8B-3FBD-1120-0E40-BC3443198304}"/>
                </a:ext>
              </a:extLst>
            </p:cNvPr>
            <p:cNvSpPr/>
            <p:nvPr/>
          </p:nvSpPr>
          <p:spPr>
            <a:xfrm rot="16535357">
              <a:off x="6798842" y="1160242"/>
              <a:ext cx="1060107" cy="1077487"/>
            </a:xfrm>
            <a:prstGeom prst="ellipse">
              <a:avLst/>
            </a:prstGeom>
            <a:solidFill>
              <a:srgbClr val="FFCCFF">
                <a:alpha val="23000"/>
              </a:srgbClr>
            </a:solidFill>
            <a:ln>
              <a:solidFill>
                <a:srgbClr val="FF8B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id="{6CE7F2A4-08B5-41E1-8BCA-F20B61640FB9}"/>
                </a:ext>
              </a:extLst>
            </p:cNvPr>
            <p:cNvSpPr/>
            <p:nvPr/>
          </p:nvSpPr>
          <p:spPr>
            <a:xfrm>
              <a:off x="4816888" y="2539954"/>
              <a:ext cx="250801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000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 - </a:t>
              </a:r>
              <a:r>
                <a:rPr lang="ru-RU" sz="2000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биоактивный</a:t>
              </a:r>
            </a:p>
          </p:txBody>
        </p:sp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id="{AFE061E3-E96B-0A4B-FCF5-B1F58FC57A37}"/>
                </a:ext>
              </a:extLst>
            </p:cNvPr>
            <p:cNvSpPr/>
            <p:nvPr/>
          </p:nvSpPr>
          <p:spPr>
            <a:xfrm>
              <a:off x="4816888" y="3421815"/>
              <a:ext cx="250801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000" dirty="0">
                  <a:solidFill>
                    <a:srgbClr val="1A6FD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 - </a:t>
              </a:r>
              <a:r>
                <a:rPr lang="ru-RU" sz="2000" dirty="0">
                  <a:solidFill>
                    <a:srgbClr val="1A6FD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неактивный</a:t>
              </a:r>
            </a:p>
          </p:txBody>
        </p:sp>
        <p:sp>
          <p:nvSpPr>
            <p:cNvPr id="24" name="Стрелка вниз 6">
              <a:extLst>
                <a:ext uri="{FF2B5EF4-FFF2-40B4-BE49-F238E27FC236}">
                  <a16:creationId xmlns:a16="http://schemas.microsoft.com/office/drawing/2014/main" id="{62DCEF46-A651-7665-2320-50B9616D9986}"/>
                </a:ext>
              </a:extLst>
            </p:cNvPr>
            <p:cNvSpPr/>
            <p:nvPr/>
          </p:nvSpPr>
          <p:spPr>
            <a:xfrm flipV="1">
              <a:off x="5877740" y="2906369"/>
              <a:ext cx="386310" cy="578676"/>
            </a:xfrm>
            <a:prstGeom prst="downArrow">
              <a:avLst/>
            </a:prstGeom>
            <a:gradFill>
              <a:gsLst>
                <a:gs pos="92000">
                  <a:srgbClr val="00B050"/>
                </a:gs>
                <a:gs pos="3000">
                  <a:srgbClr val="4472C4"/>
                </a:gs>
                <a:gs pos="98000">
                  <a:schemeClr val="accent1">
                    <a:lumMod val="45000"/>
                    <a:lumOff val="55000"/>
                  </a:schemeClr>
                </a:gs>
                <a:gs pos="98000">
                  <a:schemeClr val="accent1">
                    <a:lumMod val="45000"/>
                    <a:lumOff val="55000"/>
                  </a:schemeClr>
                </a:gs>
                <a:gs pos="95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19D9D7C-0407-2213-B343-C9B12EF6891C}"/>
                </a:ext>
              </a:extLst>
            </p:cNvPr>
            <p:cNvSpPr txBox="1"/>
            <p:nvPr/>
          </p:nvSpPr>
          <p:spPr>
            <a:xfrm>
              <a:off x="6269262" y="983653"/>
              <a:ext cx="540140" cy="4719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0" i="1" u="none" strike="noStrike" cap="none" spc="0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uFillTx/>
                  <a:latin typeface="Times New Roman" panose="02020603050405020304" pitchFamily="18" charset="0"/>
                  <a:ea typeface="Helvetica Neue"/>
                  <a:cs typeface="Times New Roman" panose="02020603050405020304" pitchFamily="18" charset="0"/>
                  <a:sym typeface="Helvetica Neue"/>
                </a:rPr>
                <a:t>*</a:t>
              </a: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119D9D7C-0407-2213-B343-C9B12EF6891C}"/>
              </a:ext>
            </a:extLst>
          </p:cNvPr>
          <p:cNvSpPr txBox="1"/>
          <p:nvPr/>
        </p:nvSpPr>
        <p:spPr>
          <a:xfrm>
            <a:off x="10556754" y="983653"/>
            <a:ext cx="540140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Times New Roman" panose="02020603050405020304" pitchFamily="18" charset="0"/>
                <a:ea typeface="Helvetica Neue"/>
                <a:cs typeface="Times New Roman" panose="02020603050405020304" pitchFamily="18" charset="0"/>
                <a:sym typeface="Helvetica Neue"/>
              </a:rPr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197268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8EFEA5F-3769-5912-06B4-7392851F23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2516" y="1901681"/>
            <a:ext cx="6046343" cy="4773776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16440C-6683-BC92-4693-E8D5D8806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Линейные корреляции для </a:t>
            </a:r>
            <a:r>
              <a:rPr lang="en-US" dirty="0"/>
              <a:t>R-S </a:t>
            </a:r>
            <a:r>
              <a:rPr lang="ru-RU" dirty="0"/>
              <a:t>димера ибупрофена (</a:t>
            </a:r>
            <a:r>
              <a:rPr lang="en-US" dirty="0"/>
              <a:t>BP86</a:t>
            </a:r>
            <a:r>
              <a:rPr lang="ru-RU" dirty="0"/>
              <a:t>/def2-TZVP)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84C9706-EF29-B1CF-DE5B-8DA0A2EC28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52" y="1902363"/>
            <a:ext cx="6046348" cy="477309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Рукописный ввод 4">
                <a:extLst>
                  <a:ext uri="{FF2B5EF4-FFF2-40B4-BE49-F238E27FC236}">
                    <a16:creationId xmlns:a16="http://schemas.microsoft.com/office/drawing/2014/main" id="{ECCDC58B-3BFB-EDEE-E81D-3FBEED8380F7}"/>
                  </a:ext>
                </a:extLst>
              </p14:cNvPr>
              <p14:cNvContentPartPr/>
              <p14:nvPr/>
            </p14:nvContentPartPr>
            <p14:xfrm>
              <a:off x="6618335" y="1695583"/>
              <a:ext cx="6480" cy="3960"/>
            </p14:xfrm>
          </p:contentPart>
        </mc:Choice>
        <mc:Fallback xmlns="">
          <p:pic>
            <p:nvPicPr>
              <p:cNvPr id="5" name="Рукописный ввод 4">
                <a:extLst>
                  <a:ext uri="{FF2B5EF4-FFF2-40B4-BE49-F238E27FC236}">
                    <a16:creationId xmlns:a16="http://schemas.microsoft.com/office/drawing/2014/main" id="{ECCDC58B-3BFB-EDEE-E81D-3FBEED8380F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609335" y="1686583"/>
                <a:ext cx="24120" cy="2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Рукописный ввод 5">
                <a:extLst>
                  <a:ext uri="{FF2B5EF4-FFF2-40B4-BE49-F238E27FC236}">
                    <a16:creationId xmlns:a16="http://schemas.microsoft.com/office/drawing/2014/main" id="{55DBF7C2-E2D6-B054-D162-E41C550DACED}"/>
                  </a:ext>
                </a:extLst>
              </p14:cNvPr>
              <p14:cNvContentPartPr/>
              <p14:nvPr/>
            </p14:nvContentPartPr>
            <p14:xfrm>
              <a:off x="9923495" y="2844703"/>
              <a:ext cx="264960" cy="111960"/>
            </p14:xfrm>
          </p:contentPart>
        </mc:Choice>
        <mc:Fallback xmlns="">
          <p:pic>
            <p:nvPicPr>
              <p:cNvPr id="6" name="Рукописный ввод 5">
                <a:extLst>
                  <a:ext uri="{FF2B5EF4-FFF2-40B4-BE49-F238E27FC236}">
                    <a16:creationId xmlns:a16="http://schemas.microsoft.com/office/drawing/2014/main" id="{55DBF7C2-E2D6-B054-D162-E41C550DACE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919175" y="2840397"/>
                <a:ext cx="273600" cy="120572"/>
              </a:xfrm>
              <a:prstGeom prst="rect">
                <a:avLst/>
              </a:prstGeom>
            </p:spPr>
          </p:pic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EF30DE00-D11D-B122-F824-7B1034ED2CF9}"/>
              </a:ext>
            </a:extLst>
          </p:cNvPr>
          <p:cNvSpPr txBox="1"/>
          <p:nvPr/>
        </p:nvSpPr>
        <p:spPr>
          <a:xfrm>
            <a:off x="634679" y="815040"/>
            <a:ext cx="493898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Линейная корреляция экспериментальных и рассчитанных частот для ИК-спектров 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ибупрофена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38ACD7A-F7F1-3D1C-DADA-D95D79D39808}"/>
              </a:ext>
            </a:extLst>
          </p:cNvPr>
          <p:cNvSpPr txBox="1"/>
          <p:nvPr/>
        </p:nvSpPr>
        <p:spPr>
          <a:xfrm>
            <a:off x="6821099" y="815040"/>
            <a:ext cx="482996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Линейная корреляция экспериментальных и рассчитанных частот для Раман-спектров ибупрофена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276B5392-561D-86B2-22E2-3D96776C9ED0}"/>
              </a:ext>
            </a:extLst>
          </p:cNvPr>
          <p:cNvCxnSpPr>
            <a:cxnSpLocks/>
          </p:cNvCxnSpPr>
          <p:nvPr/>
        </p:nvCxnSpPr>
        <p:spPr>
          <a:xfrm flipV="1">
            <a:off x="6096000" y="741422"/>
            <a:ext cx="0" cy="6116578"/>
          </a:xfrm>
          <a:prstGeom prst="line">
            <a:avLst/>
          </a:prstGeom>
          <a:ln w="3810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0186DCBF-E41D-11DD-0F59-8AB4207DF393}"/>
              </a:ext>
            </a:extLst>
          </p:cNvPr>
          <p:cNvGraphicFramePr>
            <a:graphicFrameLocks noGrp="1"/>
          </p:cNvGraphicFramePr>
          <p:nvPr/>
        </p:nvGraphicFramePr>
        <p:xfrm>
          <a:off x="7118234" y="2007869"/>
          <a:ext cx="2883183" cy="792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83183">
                  <a:extLst>
                    <a:ext uri="{9D8B030D-6E8A-4147-A177-3AD203B41FA5}">
                      <a16:colId xmlns:a16="http://schemas.microsoft.com/office/drawing/2014/main" val="2929310814"/>
                    </a:ext>
                  </a:extLst>
                </a:gridCol>
              </a:tblGrid>
              <a:tr h="32227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ν</a:t>
                      </a:r>
                      <a:r>
                        <a:rPr lang="ru-RU" sz="2000" baseline="-250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экс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=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0,9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88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±0,0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07)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*ν</a:t>
                      </a:r>
                      <a:r>
                        <a:rPr lang="ru-RU" sz="2000" baseline="-250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рас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71499274"/>
                  </a:ext>
                </a:extLst>
              </a:tr>
              <a:tr h="32227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R= 0,99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916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279218"/>
                  </a:ext>
                </a:extLst>
              </a:tr>
            </a:tbl>
          </a:graphicData>
        </a:graphic>
      </p:graphicFrame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id="{5D3CD29B-642F-0F3E-9D74-8F9F08181B23}"/>
              </a:ext>
            </a:extLst>
          </p:cNvPr>
          <p:cNvGraphicFramePr>
            <a:graphicFrameLocks noGrp="1"/>
          </p:cNvGraphicFramePr>
          <p:nvPr/>
        </p:nvGraphicFramePr>
        <p:xfrm>
          <a:off x="1064918" y="2007869"/>
          <a:ext cx="3394776" cy="8320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94776">
                  <a:extLst>
                    <a:ext uri="{9D8B030D-6E8A-4147-A177-3AD203B41FA5}">
                      <a16:colId xmlns:a16="http://schemas.microsoft.com/office/drawing/2014/main" val="2929310814"/>
                    </a:ext>
                  </a:extLst>
                </a:gridCol>
              </a:tblGrid>
              <a:tr h="4160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ν</a:t>
                      </a:r>
                      <a:r>
                        <a:rPr lang="ru-RU" sz="2000" baseline="-250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экс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=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0,9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78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±0,0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04)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*ν</a:t>
                      </a:r>
                      <a:r>
                        <a:rPr lang="ru-RU" sz="2000" baseline="-250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рас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71499274"/>
                  </a:ext>
                </a:extLst>
              </a:tr>
              <a:tr h="4160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R= 0,99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967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279218"/>
                  </a:ext>
                </a:extLst>
              </a:tr>
            </a:tbl>
          </a:graphicData>
        </a:graphic>
      </p:graphicFrame>
      <p:sp>
        <p:nvSpPr>
          <p:cNvPr id="12" name="Овал 11">
            <a:extLst>
              <a:ext uri="{FF2B5EF4-FFF2-40B4-BE49-F238E27FC236}">
                <a16:creationId xmlns:a16="http://schemas.microsoft.com/office/drawing/2014/main" id="{88DFA94F-B29B-2299-955B-85EC634AD429}"/>
              </a:ext>
            </a:extLst>
          </p:cNvPr>
          <p:cNvSpPr/>
          <p:nvPr/>
        </p:nvSpPr>
        <p:spPr>
          <a:xfrm>
            <a:off x="4255402" y="2881131"/>
            <a:ext cx="540739" cy="486452"/>
          </a:xfrm>
          <a:prstGeom prst="ellipse">
            <a:avLst/>
          </a:prstGeom>
          <a:noFill/>
          <a:ln w="28575">
            <a:solidFill>
              <a:srgbClr val="8238B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655E31B9-8ED5-FC6A-53E7-3FE65CCF398A}"/>
              </a:ext>
            </a:extLst>
          </p:cNvPr>
          <p:cNvSpPr/>
          <p:nvPr/>
        </p:nvSpPr>
        <p:spPr>
          <a:xfrm>
            <a:off x="9297943" y="3812611"/>
            <a:ext cx="318654" cy="316776"/>
          </a:xfrm>
          <a:prstGeom prst="ellipse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3022DCD2-4726-D4AB-2C31-93091698D77F}"/>
              </a:ext>
            </a:extLst>
          </p:cNvPr>
          <p:cNvSpPr/>
          <p:nvPr/>
        </p:nvSpPr>
        <p:spPr>
          <a:xfrm>
            <a:off x="10320611" y="2798329"/>
            <a:ext cx="444984" cy="381289"/>
          </a:xfrm>
          <a:prstGeom prst="ellipse">
            <a:avLst/>
          </a:prstGeom>
          <a:noFill/>
          <a:ln w="28575">
            <a:solidFill>
              <a:srgbClr val="8238B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478883A8-DDA0-5DDF-F3C7-47A4346D3F08}"/>
              </a:ext>
            </a:extLst>
          </p:cNvPr>
          <p:cNvSpPr/>
          <p:nvPr/>
        </p:nvSpPr>
        <p:spPr>
          <a:xfrm>
            <a:off x="3086035" y="3891308"/>
            <a:ext cx="318654" cy="316776"/>
          </a:xfrm>
          <a:prstGeom prst="ellipse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5694BE6-41BE-F24C-0C52-CB4FB7ED5A9C}"/>
              </a:ext>
            </a:extLst>
          </p:cNvPr>
          <p:cNvSpPr txBox="1"/>
          <p:nvPr/>
        </p:nvSpPr>
        <p:spPr>
          <a:xfrm>
            <a:off x="11700595" y="6362736"/>
            <a:ext cx="982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3702525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115CC8-B565-2ED2-D9E9-CC90FC1AA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Внутримолекулярная динамика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7929C1-8D64-E42B-4299-2FFB15161BFE}"/>
              </a:ext>
            </a:extLst>
          </p:cNvPr>
          <p:cNvSpPr txBox="1"/>
          <p:nvPr/>
        </p:nvSpPr>
        <p:spPr>
          <a:xfrm>
            <a:off x="-1" y="717704"/>
            <a:ext cx="121623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 внутримолекулярной динамики основных структурных фрагментов ибупрофена в его молекулярной, анионной и ион-парной форме методом теории функционала плотности (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теории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BP86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/def2-TZVP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9C255F53-CF4C-8129-E95C-9B4B0A5DD08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725709" y="3058803"/>
          <a:ext cx="4821926" cy="3691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" r:id="rId2" imgW="9802241" imgH="7502447" progId="Origin95.Graph">
                  <p:embed/>
                </p:oleObj>
              </mc:Choice>
              <mc:Fallback>
                <p:oleObj name="Graph" r:id="rId2" imgW="9802241" imgH="7502447" progId="Origin95.Graph">
                  <p:embed/>
                  <p:pic>
                    <p:nvPicPr>
                      <p:cNvPr id="5" name="Объект 4">
                        <a:extLst>
                          <a:ext uri="{FF2B5EF4-FFF2-40B4-BE49-F238E27FC236}">
                            <a16:creationId xmlns:a16="http://schemas.microsoft.com/office/drawing/2014/main" id="{9C255F53-CF4C-8129-E95C-9B4B0A5DD08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7725709" y="3058803"/>
                        <a:ext cx="4821926" cy="36912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5746B7A4-69BC-FB6A-F636-9556E83BB565}"/>
              </a:ext>
            </a:extLst>
          </p:cNvPr>
          <p:cNvGrpSpPr/>
          <p:nvPr/>
        </p:nvGrpSpPr>
        <p:grpSpPr>
          <a:xfrm>
            <a:off x="397322" y="1201353"/>
            <a:ext cx="3176948" cy="1926032"/>
            <a:chOff x="229112" y="1046844"/>
            <a:chExt cx="3380306" cy="2012490"/>
          </a:xfrm>
        </p:grpSpPr>
        <p:grpSp>
          <p:nvGrpSpPr>
            <p:cNvPr id="8" name="Группа 7">
              <a:extLst>
                <a:ext uri="{FF2B5EF4-FFF2-40B4-BE49-F238E27FC236}">
                  <a16:creationId xmlns:a16="http://schemas.microsoft.com/office/drawing/2014/main" id="{5D536188-8DF0-B3C8-66E6-BDAC6101BBB3}"/>
                </a:ext>
              </a:extLst>
            </p:cNvPr>
            <p:cNvGrpSpPr/>
            <p:nvPr/>
          </p:nvGrpSpPr>
          <p:grpSpPr>
            <a:xfrm>
              <a:off x="229112" y="1300500"/>
              <a:ext cx="3380306" cy="1707273"/>
              <a:chOff x="281067" y="988770"/>
              <a:chExt cx="3825538" cy="1856188"/>
            </a:xfrm>
          </p:grpSpPr>
          <p:pic>
            <p:nvPicPr>
              <p:cNvPr id="10" name="Рисунок 9">
                <a:extLst>
                  <a:ext uri="{FF2B5EF4-FFF2-40B4-BE49-F238E27FC236}">
                    <a16:creationId xmlns:a16="http://schemas.microsoft.com/office/drawing/2014/main" id="{CB1ABBE7-4E09-02C1-6525-A62A723F61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l="3033" t="3163"/>
              <a:stretch/>
            </p:blipFill>
            <p:spPr>
              <a:xfrm>
                <a:off x="281067" y="988770"/>
                <a:ext cx="3723273" cy="1777415"/>
              </a:xfrm>
              <a:prstGeom prst="rect">
                <a:avLst/>
              </a:prstGeom>
            </p:spPr>
          </p:pic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D4F695D-EDEC-C865-9F0D-0BDE1C03AAE4}"/>
                  </a:ext>
                </a:extLst>
              </p:cNvPr>
              <p:cNvSpPr txBox="1"/>
              <p:nvPr/>
            </p:nvSpPr>
            <p:spPr>
              <a:xfrm>
                <a:off x="677860" y="1244257"/>
                <a:ext cx="56424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2400" b="1" dirty="0">
                    <a:solidFill>
                      <a:schemeClr val="accent1"/>
                    </a:solidFill>
                    <a:effectLst/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α</a:t>
                </a:r>
                <a:endParaRPr lang="ru-RU" sz="2400" b="1" dirty="0"/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7F4A6C6-C5E4-F574-DA3F-B482670B0390}"/>
                  </a:ext>
                </a:extLst>
              </p:cNvPr>
              <p:cNvSpPr txBox="1"/>
              <p:nvPr/>
            </p:nvSpPr>
            <p:spPr>
              <a:xfrm>
                <a:off x="1494442" y="1240126"/>
                <a:ext cx="55256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2400" b="1" dirty="0">
                    <a:solidFill>
                      <a:schemeClr val="accent5"/>
                    </a:solidFill>
                    <a:effectLst/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β</a:t>
                </a:r>
                <a:endParaRPr lang="ru-RU" sz="2400" b="1" dirty="0"/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A86DCAD-66FF-F672-5DED-D7774AC92950}"/>
                  </a:ext>
                </a:extLst>
              </p:cNvPr>
              <p:cNvSpPr txBox="1"/>
              <p:nvPr/>
            </p:nvSpPr>
            <p:spPr>
              <a:xfrm>
                <a:off x="2286580" y="2348559"/>
                <a:ext cx="47990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2400" b="1" dirty="0">
                    <a:solidFill>
                      <a:srgbClr val="FF9933"/>
                    </a:solidFill>
                    <a:effectLst/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γ</a:t>
                </a:r>
                <a:endParaRPr lang="ru-RU" sz="2400" b="1" dirty="0"/>
              </a:p>
            </p:txBody>
          </p:sp>
          <p:sp>
            <p:nvSpPr>
              <p:cNvPr id="14" name="Овал 13">
                <a:extLst>
                  <a:ext uri="{FF2B5EF4-FFF2-40B4-BE49-F238E27FC236}">
                    <a16:creationId xmlns:a16="http://schemas.microsoft.com/office/drawing/2014/main" id="{8FA63F36-2A28-4D09-1F60-FF2ECE8EDA90}"/>
                  </a:ext>
                </a:extLst>
              </p:cNvPr>
              <p:cNvSpPr/>
              <p:nvPr/>
            </p:nvSpPr>
            <p:spPr>
              <a:xfrm rot="1644537">
                <a:off x="1489469" y="1556257"/>
                <a:ext cx="1101790" cy="1111778"/>
              </a:xfrm>
              <a:prstGeom prst="ellipse">
                <a:avLst/>
              </a:prstGeom>
              <a:solidFill>
                <a:srgbClr val="E5F4E0">
                  <a:alpha val="45882"/>
                </a:srgb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" name="Овал 14">
                <a:extLst>
                  <a:ext uri="{FF2B5EF4-FFF2-40B4-BE49-F238E27FC236}">
                    <a16:creationId xmlns:a16="http://schemas.microsoft.com/office/drawing/2014/main" id="{658E0CE4-C9CD-0E24-9F30-EF4B48B60B84}"/>
                  </a:ext>
                </a:extLst>
              </p:cNvPr>
              <p:cNvSpPr/>
              <p:nvPr/>
            </p:nvSpPr>
            <p:spPr>
              <a:xfrm rot="2105895">
                <a:off x="2649617" y="1688019"/>
                <a:ext cx="1456988" cy="1156939"/>
              </a:xfrm>
              <a:prstGeom prst="ellipse">
                <a:avLst/>
              </a:prstGeom>
              <a:solidFill>
                <a:srgbClr val="F6DDB0">
                  <a:alpha val="40000"/>
                </a:srgb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C16071B-3716-20DB-B958-E08E3EC3E080}"/>
                  </a:ext>
                </a:extLst>
              </p:cNvPr>
              <p:cNvSpPr txBox="1"/>
              <p:nvPr/>
            </p:nvSpPr>
            <p:spPr>
              <a:xfrm>
                <a:off x="990736" y="1420420"/>
                <a:ext cx="59105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*</a:t>
                </a:r>
                <a:endParaRPr lang="ru-RU" sz="2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9" name="Овал 8">
              <a:extLst>
                <a:ext uri="{FF2B5EF4-FFF2-40B4-BE49-F238E27FC236}">
                  <a16:creationId xmlns:a16="http://schemas.microsoft.com/office/drawing/2014/main" id="{B41AFD12-9C95-1CEC-F818-39AC00FBE10A}"/>
                </a:ext>
              </a:extLst>
            </p:cNvPr>
            <p:cNvSpPr/>
            <p:nvPr/>
          </p:nvSpPr>
          <p:spPr>
            <a:xfrm rot="1868930">
              <a:off x="298217" y="1046844"/>
              <a:ext cx="966903" cy="2012490"/>
            </a:xfrm>
            <a:prstGeom prst="ellipse">
              <a:avLst/>
            </a:prstGeom>
            <a:solidFill>
              <a:schemeClr val="bg2"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17" name="Объект 16">
            <a:extLst>
              <a:ext uri="{FF2B5EF4-FFF2-40B4-BE49-F238E27FC236}">
                <a16:creationId xmlns:a16="http://schemas.microsoft.com/office/drawing/2014/main" id="{F9CF5CC0-9307-5EA1-D1D3-CC13CEFE012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13853" y="3042575"/>
          <a:ext cx="4821926" cy="36907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" r:id="rId5" imgW="9802241" imgH="7502447" progId="Origin95.Graph">
                  <p:embed/>
                </p:oleObj>
              </mc:Choice>
              <mc:Fallback>
                <p:oleObj name="Graph" r:id="rId5" imgW="9802241" imgH="7502447" progId="Origin95.Graph">
                  <p:embed/>
                  <p:pic>
                    <p:nvPicPr>
                      <p:cNvPr id="17" name="Объект 16">
                        <a:extLst>
                          <a:ext uri="{FF2B5EF4-FFF2-40B4-BE49-F238E27FC236}">
                            <a16:creationId xmlns:a16="http://schemas.microsoft.com/office/drawing/2014/main" id="{F9CF5CC0-9307-5EA1-D1D3-CC13CEFE012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813853" y="3042575"/>
                        <a:ext cx="4821926" cy="36907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Таблица 17">
            <a:extLst>
              <a:ext uri="{FF2B5EF4-FFF2-40B4-BE49-F238E27FC236}">
                <a16:creationId xmlns:a16="http://schemas.microsoft.com/office/drawing/2014/main" id="{2C6A182D-8C36-2448-C6AC-0445D60FE0A9}"/>
              </a:ext>
            </a:extLst>
          </p:cNvPr>
          <p:cNvGraphicFramePr>
            <a:graphicFrameLocks noGrp="1"/>
          </p:cNvGraphicFramePr>
          <p:nvPr/>
        </p:nvGraphicFramePr>
        <p:xfrm>
          <a:off x="3700820" y="1344727"/>
          <a:ext cx="8364630" cy="13167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80887">
                  <a:extLst>
                    <a:ext uri="{9D8B030D-6E8A-4147-A177-3AD203B41FA5}">
                      <a16:colId xmlns:a16="http://schemas.microsoft.com/office/drawing/2014/main" val="481978078"/>
                    </a:ext>
                  </a:extLst>
                </a:gridCol>
                <a:gridCol w="602673">
                  <a:extLst>
                    <a:ext uri="{9D8B030D-6E8A-4147-A177-3AD203B41FA5}">
                      <a16:colId xmlns:a16="http://schemas.microsoft.com/office/drawing/2014/main" val="1181868878"/>
                    </a:ext>
                  </a:extLst>
                </a:gridCol>
                <a:gridCol w="602673">
                  <a:extLst>
                    <a:ext uri="{9D8B030D-6E8A-4147-A177-3AD203B41FA5}">
                      <a16:colId xmlns:a16="http://schemas.microsoft.com/office/drawing/2014/main" val="94972366"/>
                    </a:ext>
                  </a:extLst>
                </a:gridCol>
                <a:gridCol w="696191">
                  <a:extLst>
                    <a:ext uri="{9D8B030D-6E8A-4147-A177-3AD203B41FA5}">
                      <a16:colId xmlns:a16="http://schemas.microsoft.com/office/drawing/2014/main" val="1053865933"/>
                    </a:ext>
                  </a:extLst>
                </a:gridCol>
                <a:gridCol w="697238">
                  <a:extLst>
                    <a:ext uri="{9D8B030D-6E8A-4147-A177-3AD203B41FA5}">
                      <a16:colId xmlns:a16="http://schemas.microsoft.com/office/drawing/2014/main" val="532681714"/>
                    </a:ext>
                  </a:extLst>
                </a:gridCol>
                <a:gridCol w="684753">
                  <a:extLst>
                    <a:ext uri="{9D8B030D-6E8A-4147-A177-3AD203B41FA5}">
                      <a16:colId xmlns:a16="http://schemas.microsoft.com/office/drawing/2014/main" val="1490620537"/>
                    </a:ext>
                  </a:extLst>
                </a:gridCol>
                <a:gridCol w="592281">
                  <a:extLst>
                    <a:ext uri="{9D8B030D-6E8A-4147-A177-3AD203B41FA5}">
                      <a16:colId xmlns:a16="http://schemas.microsoft.com/office/drawing/2014/main" val="324976501"/>
                    </a:ext>
                  </a:extLst>
                </a:gridCol>
                <a:gridCol w="602673">
                  <a:extLst>
                    <a:ext uri="{9D8B030D-6E8A-4147-A177-3AD203B41FA5}">
                      <a16:colId xmlns:a16="http://schemas.microsoft.com/office/drawing/2014/main" val="120516125"/>
                    </a:ext>
                  </a:extLst>
                </a:gridCol>
                <a:gridCol w="644237">
                  <a:extLst>
                    <a:ext uri="{9D8B030D-6E8A-4147-A177-3AD203B41FA5}">
                      <a16:colId xmlns:a16="http://schemas.microsoft.com/office/drawing/2014/main" val="1704814910"/>
                    </a:ext>
                  </a:extLst>
                </a:gridCol>
                <a:gridCol w="654627">
                  <a:extLst>
                    <a:ext uri="{9D8B030D-6E8A-4147-A177-3AD203B41FA5}">
                      <a16:colId xmlns:a16="http://schemas.microsoft.com/office/drawing/2014/main" val="1222787979"/>
                    </a:ext>
                  </a:extLst>
                </a:gridCol>
                <a:gridCol w="644236">
                  <a:extLst>
                    <a:ext uri="{9D8B030D-6E8A-4147-A177-3AD203B41FA5}">
                      <a16:colId xmlns:a16="http://schemas.microsoft.com/office/drawing/2014/main" val="3332838872"/>
                    </a:ext>
                  </a:extLst>
                </a:gridCol>
                <a:gridCol w="607533">
                  <a:extLst>
                    <a:ext uri="{9D8B030D-6E8A-4147-A177-3AD203B41FA5}">
                      <a16:colId xmlns:a16="http://schemas.microsoft.com/office/drawing/2014/main" val="1988243999"/>
                    </a:ext>
                  </a:extLst>
                </a:gridCol>
                <a:gridCol w="654628">
                  <a:extLst>
                    <a:ext uri="{9D8B030D-6E8A-4147-A177-3AD203B41FA5}">
                      <a16:colId xmlns:a16="http://schemas.microsoft.com/office/drawing/2014/main" val="1078088504"/>
                    </a:ext>
                  </a:extLst>
                </a:gridCol>
              </a:tblGrid>
              <a:tr h="373176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2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Объект</a:t>
                      </a:r>
                      <a:endParaRPr lang="ru-RU" sz="12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en-US" sz="1200" kern="100" baseline="-25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ru-RU" sz="1200" kern="100" baseline="-25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1→А2</a:t>
                      </a:r>
                      <a:endParaRPr lang="ru-RU" sz="12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en-US" sz="1200" kern="100" baseline="-25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ru-RU" sz="1200" kern="100" baseline="-25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2→А1</a:t>
                      </a:r>
                      <a:endParaRPr lang="ru-RU" sz="12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en-US" sz="1200" kern="100" baseline="-25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ru-RU" sz="1200" kern="100" baseline="-25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1→А3</a:t>
                      </a:r>
                      <a:endParaRPr lang="ru-RU" sz="12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en-US" sz="1200" kern="100" baseline="-25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A3</a:t>
                      </a:r>
                      <a:r>
                        <a:rPr lang="ru-RU" sz="1200" kern="100" baseline="-25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→А4</a:t>
                      </a:r>
                      <a:endParaRPr lang="ru-RU" sz="12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en-US" sz="1200" kern="100" baseline="-25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A4</a:t>
                      </a:r>
                      <a:r>
                        <a:rPr lang="ru-RU" sz="1200" kern="100" baseline="-25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→А2</a:t>
                      </a:r>
                      <a:endParaRPr lang="ru-RU" sz="12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ru-RU" sz="1200" kern="100" baseline="-25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В1→В3</a:t>
                      </a:r>
                      <a:endParaRPr lang="ru-RU" sz="12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ru-RU" sz="1200" kern="100" baseline="-25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В3→В2</a:t>
                      </a:r>
                      <a:endParaRPr lang="ru-RU" sz="12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ru-RU" sz="1200" kern="100" baseline="-25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В2→В4</a:t>
                      </a:r>
                      <a:endParaRPr lang="ru-RU" sz="12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ru-RU" sz="1200" kern="100" baseline="-25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В4→В1</a:t>
                      </a:r>
                      <a:endParaRPr lang="ru-RU" sz="12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ru-RU" sz="1200" kern="100" baseline="-25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В3→В1</a:t>
                      </a:r>
                      <a:endParaRPr lang="ru-RU" sz="12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ru-RU" sz="1200" kern="100" baseline="-25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С1→С2</a:t>
                      </a:r>
                      <a:endParaRPr lang="ru-RU" sz="12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ru-RU" sz="1200" kern="100" baseline="-25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С2→С1</a:t>
                      </a:r>
                      <a:endParaRPr lang="ru-RU" sz="12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699026"/>
                  </a:ext>
                </a:extLst>
              </a:tr>
              <a:tr h="303418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6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9,1</a:t>
                      </a:r>
                      <a:endParaRPr lang="ru-RU" sz="1400" b="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5,2</a:t>
                      </a:r>
                      <a:endParaRPr lang="ru-RU" sz="1400" b="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endParaRPr lang="ru-RU" sz="1400" b="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endParaRPr lang="ru-RU" sz="1400" b="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endParaRPr lang="ru-RU" sz="1400" b="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12,2</a:t>
                      </a:r>
                      <a:endParaRPr lang="ru-RU" sz="1400" b="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endParaRPr lang="ru-RU" sz="1400" b="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endParaRPr lang="ru-RU" sz="1400" b="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endParaRPr lang="ru-RU" sz="1400" b="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11,9</a:t>
                      </a:r>
                      <a:endParaRPr lang="ru-RU" sz="1400" b="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13,6</a:t>
                      </a:r>
                      <a:endParaRPr lang="ru-RU" sz="1400" b="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13,4</a:t>
                      </a:r>
                      <a:endParaRPr lang="ru-RU" sz="1400" b="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7138963"/>
                  </a:ext>
                </a:extLst>
              </a:tr>
              <a:tr h="320269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6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b="1" kern="1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9,6</a:t>
                      </a:r>
                      <a:endParaRPr lang="ru-RU" sz="1400" b="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9,8</a:t>
                      </a:r>
                      <a:endParaRPr lang="ru-RU" sz="1400" b="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ru-RU" sz="1400" b="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9,4</a:t>
                      </a:r>
                      <a:endParaRPr lang="ru-RU" sz="1400" b="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ru-RU" sz="1400" b="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14,1</a:t>
                      </a:r>
                      <a:endParaRPr lang="ru-RU" sz="1400" b="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</a:t>
                      </a:r>
                      <a:endParaRPr lang="ru-RU" sz="1400" b="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15,2</a:t>
                      </a:r>
                      <a:endParaRPr lang="ru-RU" sz="1400" b="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</a:t>
                      </a:r>
                      <a:endParaRPr lang="ru-RU" sz="1400" b="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15,3</a:t>
                      </a:r>
                      <a:endParaRPr lang="ru-RU" sz="1400" b="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14,7</a:t>
                      </a:r>
                      <a:endParaRPr lang="ru-RU" sz="1400" b="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14,4</a:t>
                      </a:r>
                      <a:endParaRPr lang="ru-RU" sz="1400" b="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267986"/>
                  </a:ext>
                </a:extLst>
              </a:tr>
              <a:tr h="319849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600" b="1" kern="100" dirty="0">
                          <a:solidFill>
                            <a:srgbClr val="0F6FC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b="1" kern="100" dirty="0">
                        <a:solidFill>
                          <a:srgbClr val="0F6FC6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7,1</a:t>
                      </a:r>
                      <a:endParaRPr lang="ru-RU" sz="1400" b="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7,1</a:t>
                      </a:r>
                      <a:endParaRPr lang="ru-RU" sz="1400" b="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endParaRPr lang="ru-RU" sz="1400" b="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endParaRPr lang="ru-RU" sz="1400" b="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endParaRPr lang="ru-RU" sz="1400" b="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11,4</a:t>
                      </a:r>
                      <a:endParaRPr lang="ru-RU" sz="1400" b="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endParaRPr lang="ru-RU" sz="1400" b="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endParaRPr lang="ru-RU" sz="1400" b="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endParaRPr lang="ru-RU" sz="1400" b="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11,1</a:t>
                      </a:r>
                      <a:endParaRPr lang="ru-RU" sz="1400" b="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13,7</a:t>
                      </a:r>
                      <a:endParaRPr lang="ru-RU" sz="1400" b="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13,6</a:t>
                      </a:r>
                      <a:endParaRPr lang="ru-RU" sz="1400" b="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5890893"/>
                  </a:ext>
                </a:extLst>
              </a:tr>
            </a:tbl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95BDB6E5-CC20-26D4-7F5A-210BFCE500AA}"/>
              </a:ext>
            </a:extLst>
          </p:cNvPr>
          <p:cNvSpPr txBox="1"/>
          <p:nvPr/>
        </p:nvSpPr>
        <p:spPr>
          <a:xfrm>
            <a:off x="3700820" y="2604165"/>
            <a:ext cx="836463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Барьеры внутримолекулярного вращения (V, кДж∙моль</a:t>
            </a:r>
            <a:r>
              <a:rPr lang="ru-RU" sz="1400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основных структурных фрагментов ибупрофена </a:t>
            </a:r>
          </a:p>
          <a:p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молекулярная, </a:t>
            </a:r>
            <a:r>
              <a:rPr lang="ru-RU" sz="1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анионная, </a:t>
            </a:r>
            <a:r>
              <a:rPr lang="ru-RU" sz="1400" b="1" i="1" dirty="0">
                <a:solidFill>
                  <a:srgbClr val="0F6FC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ион-парная формы)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16B8E7E-75AD-C60B-78B8-39D78E329AFA}"/>
              </a:ext>
            </a:extLst>
          </p:cNvPr>
          <p:cNvSpPr txBox="1"/>
          <p:nvPr/>
        </p:nvSpPr>
        <p:spPr>
          <a:xfrm>
            <a:off x="1646414" y="6457100"/>
            <a:ext cx="889917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Профили ППЭ внутримолекулярного вращения основных структурных фрагментов ибупрофена</a:t>
            </a:r>
          </a:p>
        </p:txBody>
      </p:sp>
      <p:graphicFrame>
        <p:nvGraphicFramePr>
          <p:cNvPr id="21" name="Объект 20">
            <a:extLst>
              <a:ext uri="{FF2B5EF4-FFF2-40B4-BE49-F238E27FC236}">
                <a16:creationId xmlns:a16="http://schemas.microsoft.com/office/drawing/2014/main" id="{C85F2921-4E9C-0AAC-86B5-9E8E52B8A92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-306056" y="2823469"/>
          <a:ext cx="5182242" cy="39665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" r:id="rId7" imgW="9802241" imgH="7502447" progId="Origin95.Graph">
                  <p:embed/>
                </p:oleObj>
              </mc:Choice>
              <mc:Fallback>
                <p:oleObj name="Graph" r:id="rId7" imgW="9802241" imgH="7502447" progId="Origin95.Graph">
                  <p:embed/>
                  <p:pic>
                    <p:nvPicPr>
                      <p:cNvPr id="21" name="Объект 20">
                        <a:extLst>
                          <a:ext uri="{FF2B5EF4-FFF2-40B4-BE49-F238E27FC236}">
                            <a16:creationId xmlns:a16="http://schemas.microsoft.com/office/drawing/2014/main" id="{C85F2921-4E9C-0AAC-86B5-9E8E52B8A92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-306056" y="2823469"/>
                        <a:ext cx="5182242" cy="39665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91407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EC751A-6EC9-EB37-EC8B-E2784E0E8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Рассчитанные ИК- и </a:t>
            </a:r>
            <a:r>
              <a:rPr lang="ru-RU" dirty="0" err="1"/>
              <a:t>Раман</a:t>
            </a:r>
            <a:r>
              <a:rPr lang="ru-RU" dirty="0"/>
              <a:t>-спектры двух форм ибупрофена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E11531-0DED-2479-FC86-7FBBFA1E6986}"/>
              </a:ext>
            </a:extLst>
          </p:cNvPr>
          <p:cNvSpPr txBox="1"/>
          <p:nvPr/>
        </p:nvSpPr>
        <p:spPr>
          <a:xfrm>
            <a:off x="-2" y="705916"/>
            <a:ext cx="121919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Квантово-химическое моделирование</a:t>
            </a:r>
            <a:r>
              <a:rPr lang="ru-RU" b="1" dirty="0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(уровень теории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BP86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/def2-TZVP) 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параметров ИК- и </a:t>
            </a:r>
            <a:r>
              <a:rPr lang="ru-RU" sz="18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Раман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-спектра для наиболее стабильных конформеров ибупрофена его форм.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D0944D8-1307-122C-1DBA-9D32AA5B578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82" y="4638363"/>
            <a:ext cx="3034126" cy="222775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C56E387-62E8-8A61-8F5F-0143582C24B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05491" y="4544844"/>
            <a:ext cx="2971262" cy="2281983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Рукописный ввод 5">
                <a:extLst>
                  <a:ext uri="{FF2B5EF4-FFF2-40B4-BE49-F238E27FC236}">
                    <a16:creationId xmlns:a16="http://schemas.microsoft.com/office/drawing/2014/main" id="{3B28E1F6-CF78-A37D-5183-115E762C8E90}"/>
                  </a:ext>
                </a:extLst>
              </p14:cNvPr>
              <p14:cNvContentPartPr/>
              <p14:nvPr/>
            </p14:nvContentPartPr>
            <p14:xfrm>
              <a:off x="6711854" y="1020168"/>
              <a:ext cx="6480" cy="3960"/>
            </p14:xfrm>
          </p:contentPart>
        </mc:Choice>
        <mc:Fallback xmlns="">
          <p:pic>
            <p:nvPicPr>
              <p:cNvPr id="6" name="Рукописный ввод 5">
                <a:extLst>
                  <a:ext uri="{FF2B5EF4-FFF2-40B4-BE49-F238E27FC236}">
                    <a16:creationId xmlns:a16="http://schemas.microsoft.com/office/drawing/2014/main" id="{3B28E1F6-CF78-A37D-5183-115E762C8E9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702854" y="1011168"/>
                <a:ext cx="24120" cy="2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Рукописный ввод 6">
                <a:extLst>
                  <a:ext uri="{FF2B5EF4-FFF2-40B4-BE49-F238E27FC236}">
                    <a16:creationId xmlns:a16="http://schemas.microsoft.com/office/drawing/2014/main" id="{312D87F9-B5B2-162F-81F9-A2A77C0A5128}"/>
                  </a:ext>
                </a:extLst>
              </p14:cNvPr>
              <p14:cNvContentPartPr/>
              <p14:nvPr/>
            </p14:nvContentPartPr>
            <p14:xfrm>
              <a:off x="-764624" y="5402673"/>
              <a:ext cx="21240" cy="8280"/>
            </p14:xfrm>
          </p:contentPart>
        </mc:Choice>
        <mc:Fallback xmlns="">
          <p:pic>
            <p:nvPicPr>
              <p:cNvPr id="7" name="Рукописный ввод 6">
                <a:extLst>
                  <a:ext uri="{FF2B5EF4-FFF2-40B4-BE49-F238E27FC236}">
                    <a16:creationId xmlns:a16="http://schemas.microsoft.com/office/drawing/2014/main" id="{312D87F9-B5B2-162F-81F9-A2A77C0A512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-773624" y="5393673"/>
                <a:ext cx="38880" cy="25920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4AFBAD0-5581-AF49-DA7B-5C6986C82EB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2452"/>
          <a:stretch/>
        </p:blipFill>
        <p:spPr bwMode="auto">
          <a:xfrm>
            <a:off x="4989320" y="1437996"/>
            <a:ext cx="2473074" cy="112590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9E96115-108A-7BCE-4082-1694C697151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810"/>
          <a:stretch/>
        </p:blipFill>
        <p:spPr bwMode="auto">
          <a:xfrm>
            <a:off x="5023405" y="2911964"/>
            <a:ext cx="2404904" cy="106447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BFC6D73-7EFB-2E6D-0AF0-9FFB05D7B82B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0090" y="1263111"/>
            <a:ext cx="4305335" cy="342720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0FFC7B8-C2A8-55CA-2005-5EFCEFDE479C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33340" y="1263111"/>
            <a:ext cx="4241546" cy="3472610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7AB9757-8EA4-4FF9-CE78-C4CB799E8A10}"/>
              </a:ext>
            </a:extLst>
          </p:cNvPr>
          <p:cNvSpPr/>
          <p:nvPr/>
        </p:nvSpPr>
        <p:spPr>
          <a:xfrm>
            <a:off x="4168367" y="5888687"/>
            <a:ext cx="2026460" cy="625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ru-RU" sz="1400" dirty="0">
                <a:solidFill>
                  <a:srgbClr val="1A6FD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</a:t>
            </a:r>
            <a:r>
              <a:rPr lang="ru-RU" sz="1400" baseline="-25000" dirty="0">
                <a:solidFill>
                  <a:srgbClr val="1A6FD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экс</a:t>
            </a:r>
            <a:r>
              <a:rPr lang="en-US" sz="1400" baseline="-25000" dirty="0">
                <a:solidFill>
                  <a:srgbClr val="1A6FD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1A6FD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(</a:t>
            </a:r>
            <a:r>
              <a:rPr lang="ru-RU" sz="1400" dirty="0">
                <a:solidFill>
                  <a:srgbClr val="1A6FD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0,986</a:t>
            </a:r>
            <a:r>
              <a:rPr lang="en-US" sz="1400" dirty="0">
                <a:solidFill>
                  <a:srgbClr val="1A6FD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±</a:t>
            </a:r>
            <a:r>
              <a:rPr lang="ru-RU" sz="1400" dirty="0">
                <a:solidFill>
                  <a:srgbClr val="1A6FD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1A6FD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0,0</a:t>
            </a:r>
            <a:r>
              <a:rPr lang="ru-RU" sz="1400" dirty="0">
                <a:solidFill>
                  <a:srgbClr val="1A6FD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05</a:t>
            </a:r>
            <a:r>
              <a:rPr lang="en-US" sz="1400" dirty="0">
                <a:solidFill>
                  <a:srgbClr val="1A6FD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)*</a:t>
            </a:r>
            <a:r>
              <a:rPr lang="ru-RU" sz="1400" dirty="0">
                <a:solidFill>
                  <a:srgbClr val="1A6FD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</a:t>
            </a:r>
            <a:r>
              <a:rPr lang="ru-RU" sz="1400" baseline="-25000" dirty="0">
                <a:solidFill>
                  <a:srgbClr val="1A6FD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</a:t>
            </a:r>
            <a:endParaRPr lang="en-US" sz="1400" baseline="-25000" dirty="0">
              <a:solidFill>
                <a:srgbClr val="1A6FDF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800"/>
              </a:spcAft>
            </a:pPr>
            <a:r>
              <a:rPr lang="en-US" sz="1400" dirty="0">
                <a:solidFill>
                  <a:srgbClr val="1A6FD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 = 0,999</a:t>
            </a:r>
            <a:r>
              <a:rPr lang="ru-RU" sz="1400" dirty="0">
                <a:solidFill>
                  <a:srgbClr val="1A6FD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79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2BB4576D-A90B-BBEB-A2DD-1E8A4DA7FB0A}"/>
              </a:ext>
            </a:extLst>
          </p:cNvPr>
          <p:cNvSpPr/>
          <p:nvPr/>
        </p:nvSpPr>
        <p:spPr>
          <a:xfrm>
            <a:off x="817381" y="5879395"/>
            <a:ext cx="2602539" cy="625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</a:t>
            </a:r>
            <a:r>
              <a:rPr lang="ru-RU" sz="14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экс</a:t>
            </a:r>
            <a:r>
              <a:rPr lang="en-US" sz="14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(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0,991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±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0,0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09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)*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</a:t>
            </a:r>
            <a:r>
              <a:rPr lang="ru-RU" sz="14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</a:t>
            </a:r>
            <a:endParaRPr lang="en-US" sz="1400" baseline="-25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800"/>
              </a:spcAft>
            </a:pP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 = 0,999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52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00AB2D8-F81E-AF87-A03D-90B081292C69}"/>
              </a:ext>
            </a:extLst>
          </p:cNvPr>
          <p:cNvSpPr/>
          <p:nvPr/>
        </p:nvSpPr>
        <p:spPr>
          <a:xfrm>
            <a:off x="6759898" y="5881682"/>
            <a:ext cx="2841404" cy="625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</a:t>
            </a:r>
            <a:r>
              <a:rPr lang="ru-RU" sz="14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экс</a:t>
            </a:r>
            <a:r>
              <a:rPr lang="en-US" sz="14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(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0,985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±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0,0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09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)*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</a:t>
            </a:r>
            <a:r>
              <a:rPr lang="ru-RU" sz="14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</a:t>
            </a:r>
            <a:endParaRPr lang="en-US" sz="1400" baseline="-25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800"/>
              </a:spcAft>
            </a:pP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 = 0,999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55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44418140-D298-4042-4A62-2E7EB9F869AB}"/>
              </a:ext>
            </a:extLst>
          </p:cNvPr>
          <p:cNvSpPr/>
          <p:nvPr/>
        </p:nvSpPr>
        <p:spPr>
          <a:xfrm>
            <a:off x="9822338" y="5876893"/>
            <a:ext cx="2656876" cy="649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ru-RU" sz="1400" dirty="0">
                <a:solidFill>
                  <a:srgbClr val="1A6FD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</a:t>
            </a:r>
            <a:r>
              <a:rPr lang="ru-RU" sz="1400" baseline="-25000" dirty="0">
                <a:solidFill>
                  <a:srgbClr val="1A6FD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экс</a:t>
            </a:r>
            <a:r>
              <a:rPr lang="en-US" sz="1400" baseline="-25000" dirty="0">
                <a:solidFill>
                  <a:srgbClr val="1A6FD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1A6FD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(</a:t>
            </a:r>
            <a:r>
              <a:rPr lang="ru-RU" sz="1400" dirty="0">
                <a:solidFill>
                  <a:srgbClr val="1A6FD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0,978</a:t>
            </a:r>
            <a:r>
              <a:rPr lang="en-US" sz="1400" dirty="0">
                <a:solidFill>
                  <a:srgbClr val="1A6FD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±</a:t>
            </a:r>
            <a:r>
              <a:rPr lang="ru-RU" sz="1400" dirty="0">
                <a:solidFill>
                  <a:srgbClr val="1A6FD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1A6FD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0,0</a:t>
            </a:r>
            <a:r>
              <a:rPr lang="ru-RU" sz="1400" dirty="0">
                <a:solidFill>
                  <a:srgbClr val="1A6FD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06</a:t>
            </a:r>
            <a:r>
              <a:rPr lang="en-US" sz="1400" dirty="0">
                <a:solidFill>
                  <a:srgbClr val="1A6FD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)*</a:t>
            </a:r>
            <a:r>
              <a:rPr lang="ru-RU" sz="1400" dirty="0">
                <a:solidFill>
                  <a:srgbClr val="1A6FD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</a:t>
            </a:r>
            <a:r>
              <a:rPr lang="ru-RU" sz="1400" baseline="-25000" dirty="0">
                <a:solidFill>
                  <a:srgbClr val="1A6FD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</a:t>
            </a:r>
            <a:endParaRPr lang="en-US" sz="1400" baseline="-25000" dirty="0">
              <a:solidFill>
                <a:srgbClr val="1A6FDF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800"/>
              </a:spcAft>
            </a:pPr>
            <a:r>
              <a:rPr lang="en-US" sz="1400" dirty="0">
                <a:solidFill>
                  <a:srgbClr val="1A6FD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 = 0,999</a:t>
            </a:r>
            <a:r>
              <a:rPr lang="ru-RU" sz="1400" dirty="0">
                <a:solidFill>
                  <a:srgbClr val="1A6FD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78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2F74E1B1-9D4A-9F2E-D6C7-5ED5C3E1E5F1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073026" y="4690318"/>
            <a:ext cx="2723397" cy="2153818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A027CED-F4DB-1C73-2D39-E5D2958C05E8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39808" y="4544844"/>
            <a:ext cx="3232110" cy="2346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62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6D468B7A-028B-DFCC-B484-B31ED0CB7AD9}"/>
              </a:ext>
            </a:extLst>
          </p:cNvPr>
          <p:cNvSpPr txBox="1">
            <a:spLocks/>
          </p:cNvSpPr>
          <p:nvPr/>
        </p:nvSpPr>
        <p:spPr>
          <a:xfrm>
            <a:off x="0" y="9650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Методы исследования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B27C272-2ECB-C630-D4DD-8B8D1559493F}"/>
              </a:ext>
            </a:extLst>
          </p:cNvPr>
          <p:cNvSpPr/>
          <p:nvPr/>
        </p:nvSpPr>
        <p:spPr>
          <a:xfrm>
            <a:off x="10746508" y="0"/>
            <a:ext cx="1445491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2D88997-D081-9FCF-592C-D8E6B601D4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7573"/>
            <a:ext cx="10722182" cy="6180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796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6F8BE-D36D-D1D5-E43B-689E5F2A0F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B875E53F-AAAF-4F34-C617-DC001305EDCC}"/>
              </a:ext>
            </a:extLst>
          </p:cNvPr>
          <p:cNvGrpSpPr/>
          <p:nvPr/>
        </p:nvGrpSpPr>
        <p:grpSpPr>
          <a:xfrm>
            <a:off x="15498" y="4642302"/>
            <a:ext cx="4122100" cy="2009281"/>
            <a:chOff x="17538" y="4603174"/>
            <a:chExt cx="4122100" cy="2009281"/>
          </a:xfrm>
        </p:grpSpPr>
        <p:grpSp>
          <p:nvGrpSpPr>
            <p:cNvPr id="2" name="Группа 1">
              <a:extLst>
                <a:ext uri="{FF2B5EF4-FFF2-40B4-BE49-F238E27FC236}">
                  <a16:creationId xmlns:a16="http://schemas.microsoft.com/office/drawing/2014/main" id="{90A89D16-6590-0575-A3BF-85C54D5CF611}"/>
                </a:ext>
              </a:extLst>
            </p:cNvPr>
            <p:cNvGrpSpPr/>
            <p:nvPr/>
          </p:nvGrpSpPr>
          <p:grpSpPr>
            <a:xfrm>
              <a:off x="93520" y="4603174"/>
              <a:ext cx="4046118" cy="2009281"/>
              <a:chOff x="93520" y="4603174"/>
              <a:chExt cx="4046118" cy="2009281"/>
            </a:xfrm>
          </p:grpSpPr>
          <p:pic>
            <p:nvPicPr>
              <p:cNvPr id="59" name="Рисунок 58">
                <a:extLst>
                  <a:ext uri="{FF2B5EF4-FFF2-40B4-BE49-F238E27FC236}">
                    <a16:creationId xmlns:a16="http://schemas.microsoft.com/office/drawing/2014/main" id="{337A360C-FB46-5CE6-F418-13BE5383D17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2839" r="1284"/>
              <a:stretch/>
            </p:blipFill>
            <p:spPr>
              <a:xfrm>
                <a:off x="93520" y="4603174"/>
                <a:ext cx="3994046" cy="1891144"/>
              </a:xfrm>
              <a:prstGeom prst="rect">
                <a:avLst/>
              </a:prstGeom>
            </p:spPr>
          </p:pic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E7C6553C-0FF1-CC62-4345-1ECB9F502316}"/>
                  </a:ext>
                </a:extLst>
              </p:cNvPr>
              <p:cNvSpPr txBox="1"/>
              <p:nvPr/>
            </p:nvSpPr>
            <p:spPr>
              <a:xfrm>
                <a:off x="3005400" y="5290700"/>
                <a:ext cx="400806" cy="3338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</a:t>
                </a:r>
              </a:p>
            </p:txBody>
          </p:sp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259A9B24-44AC-9B96-08EF-200E80A40DD1}"/>
                  </a:ext>
                </a:extLst>
              </p:cNvPr>
              <p:cNvSpPr txBox="1"/>
              <p:nvPr/>
            </p:nvSpPr>
            <p:spPr>
              <a:xfrm>
                <a:off x="1093698" y="4682326"/>
                <a:ext cx="400806" cy="3338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</a:t>
                </a:r>
              </a:p>
            </p:txBody>
          </p:sp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A8031E03-7243-D427-1329-4CBD7BC90653}"/>
                  </a:ext>
                </a:extLst>
              </p:cNvPr>
              <p:cNvSpPr txBox="1"/>
              <p:nvPr/>
            </p:nvSpPr>
            <p:spPr>
              <a:xfrm>
                <a:off x="2703892" y="4662109"/>
                <a:ext cx="400806" cy="3338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</a:t>
                </a:r>
              </a:p>
            </p:txBody>
          </p:sp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8F72CAB0-1ACB-8EF2-9062-4A1F07FEBE00}"/>
                  </a:ext>
                </a:extLst>
              </p:cNvPr>
              <p:cNvSpPr txBox="1"/>
              <p:nvPr/>
            </p:nvSpPr>
            <p:spPr>
              <a:xfrm>
                <a:off x="2723484" y="6278653"/>
                <a:ext cx="400806" cy="3338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</a:t>
                </a:r>
              </a:p>
            </p:txBody>
          </p:sp>
          <p:sp>
            <p:nvSpPr>
              <p:cNvPr id="100" name="Овал 99">
                <a:extLst>
                  <a:ext uri="{FF2B5EF4-FFF2-40B4-BE49-F238E27FC236}">
                    <a16:creationId xmlns:a16="http://schemas.microsoft.com/office/drawing/2014/main" id="{F14EDE93-E563-C588-BA49-A2F997EE5207}"/>
                  </a:ext>
                </a:extLst>
              </p:cNvPr>
              <p:cNvSpPr/>
              <p:nvPr/>
            </p:nvSpPr>
            <p:spPr>
              <a:xfrm>
                <a:off x="3570844" y="5505568"/>
                <a:ext cx="545367" cy="477562"/>
              </a:xfrm>
              <a:prstGeom prst="ellipse">
                <a:avLst/>
              </a:prstGeom>
              <a:solidFill>
                <a:schemeClr val="accent1">
                  <a:alpha val="11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AB2EFDDB-2B91-F3A6-D9BD-D8230AC2C7CA}"/>
                  </a:ext>
                </a:extLst>
              </p:cNvPr>
              <p:cNvSpPr txBox="1"/>
              <p:nvPr/>
            </p:nvSpPr>
            <p:spPr>
              <a:xfrm>
                <a:off x="3749164" y="5184089"/>
                <a:ext cx="39047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800" b="1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R</a:t>
                </a:r>
                <a:endParaRPr lang="ru-RU" dirty="0"/>
              </a:p>
            </p:txBody>
          </p:sp>
        </p:grp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B81EDC7A-5C18-D7B5-88DC-1A13C8485954}"/>
                </a:ext>
              </a:extLst>
            </p:cNvPr>
            <p:cNvSpPr txBox="1"/>
            <p:nvPr/>
          </p:nvSpPr>
          <p:spPr>
            <a:xfrm>
              <a:off x="673328" y="5586757"/>
              <a:ext cx="400806" cy="3338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</a:t>
              </a: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E1E79009-2B78-47EB-9043-309154D3CF9F}"/>
                </a:ext>
              </a:extLst>
            </p:cNvPr>
            <p:cNvSpPr txBox="1"/>
            <p:nvPr/>
          </p:nvSpPr>
          <p:spPr>
            <a:xfrm>
              <a:off x="900767" y="6196264"/>
              <a:ext cx="400806" cy="3338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</a:t>
              </a: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B382DDE4-45F9-8414-143C-10C7840A63AA}"/>
                </a:ext>
              </a:extLst>
            </p:cNvPr>
            <p:cNvSpPr txBox="1"/>
            <p:nvPr/>
          </p:nvSpPr>
          <p:spPr>
            <a:xfrm>
              <a:off x="1704308" y="5877270"/>
              <a:ext cx="400806" cy="3338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</a:t>
              </a: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C981C32F-0E72-2193-7070-78126CC40A4E}"/>
                </a:ext>
              </a:extLst>
            </p:cNvPr>
            <p:cNvSpPr txBox="1"/>
            <p:nvPr/>
          </p:nvSpPr>
          <p:spPr>
            <a:xfrm>
              <a:off x="1990291" y="4705476"/>
              <a:ext cx="400806" cy="3338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</a:t>
              </a:r>
            </a:p>
          </p:txBody>
        </p:sp>
        <p:sp>
          <p:nvSpPr>
            <p:cNvPr id="99" name="Овал 98">
              <a:extLst>
                <a:ext uri="{FF2B5EF4-FFF2-40B4-BE49-F238E27FC236}">
                  <a16:creationId xmlns:a16="http://schemas.microsoft.com/office/drawing/2014/main" id="{C9CDBB11-7985-8B05-AB61-C4CE7EAC4643}"/>
                </a:ext>
              </a:extLst>
            </p:cNvPr>
            <p:cNvSpPr/>
            <p:nvPr/>
          </p:nvSpPr>
          <p:spPr>
            <a:xfrm>
              <a:off x="17538" y="5347976"/>
              <a:ext cx="545367" cy="477562"/>
            </a:xfrm>
            <a:prstGeom prst="ellipse">
              <a:avLst/>
            </a:prstGeom>
            <a:solidFill>
              <a:schemeClr val="accent1">
                <a:alpha val="11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DABFAA27-2E77-D36E-41AE-8C5559B28D32}"/>
                </a:ext>
              </a:extLst>
            </p:cNvPr>
            <p:cNvSpPr txBox="1"/>
            <p:nvPr/>
          </p:nvSpPr>
          <p:spPr>
            <a:xfrm>
              <a:off x="29277" y="5039278"/>
              <a:ext cx="39047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800" b="1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R</a:t>
              </a:r>
              <a:endParaRPr lang="ru-RU" dirty="0"/>
            </a:p>
          </p:txBody>
        </p:sp>
      </p:grpSp>
      <p:pic>
        <p:nvPicPr>
          <p:cNvPr id="61" name="Рисунок 60">
            <a:extLst>
              <a:ext uri="{FF2B5EF4-FFF2-40B4-BE49-F238E27FC236}">
                <a16:creationId xmlns:a16="http://schemas.microsoft.com/office/drawing/2014/main" id="{A587CD30-A358-2FC5-5002-AEDC290558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43" y="984979"/>
            <a:ext cx="3892559" cy="2384193"/>
          </a:xfrm>
          <a:prstGeom prst="rect">
            <a:avLst/>
          </a:prstGeom>
        </p:spPr>
      </p:pic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B190E9BF-FEFE-7ED9-F3FF-549A17ECEF85}"/>
              </a:ext>
            </a:extLst>
          </p:cNvPr>
          <p:cNvSpPr txBox="1">
            <a:spLocks/>
          </p:cNvSpPr>
          <p:nvPr/>
        </p:nvSpPr>
        <p:spPr>
          <a:xfrm>
            <a:off x="130551" y="147084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800" b="1" dirty="0">
              <a:solidFill>
                <a:schemeClr val="accent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EC8903F-4864-3F15-693A-C65CBC59279A}"/>
              </a:ext>
            </a:extLst>
          </p:cNvPr>
          <p:cNvSpPr txBox="1"/>
          <p:nvPr/>
        </p:nvSpPr>
        <p:spPr>
          <a:xfrm>
            <a:off x="0" y="-61853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Параметры молекулярной геометрии циклических димеров ибупрофена (</a:t>
            </a:r>
            <a:r>
              <a:rPr lang="en-US" sz="2800" b="1" dirty="0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BP86</a:t>
            </a:r>
            <a:r>
              <a:rPr lang="ru-RU" sz="2800" b="1" dirty="0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/</a:t>
            </a:r>
            <a:r>
              <a:rPr lang="en-US" sz="2800" b="1" dirty="0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def2</a:t>
            </a:r>
            <a:r>
              <a:rPr lang="ru-RU" sz="2800" b="1" dirty="0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</a:t>
            </a:r>
            <a:r>
              <a:rPr lang="en-US" sz="2800" b="1" dirty="0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TZVP</a:t>
            </a:r>
            <a:r>
              <a:rPr lang="ru-RU" sz="2800" b="1" dirty="0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A36F42-79CB-F396-EFEA-86FA8194EB06}"/>
              </a:ext>
            </a:extLst>
          </p:cNvPr>
          <p:cNvSpPr txBox="1"/>
          <p:nvPr/>
        </p:nvSpPr>
        <p:spPr>
          <a:xfrm>
            <a:off x="4806726" y="3052383"/>
            <a:ext cx="27876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R-S 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димер</a:t>
            </a:r>
          </a:p>
        </p:txBody>
      </p: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F6893D3C-07A5-6F6A-65E9-9F912EA5EA7B}"/>
              </a:ext>
            </a:extLst>
          </p:cNvPr>
          <p:cNvCxnSpPr>
            <a:cxnSpLocks/>
          </p:cNvCxnSpPr>
          <p:nvPr/>
        </p:nvCxnSpPr>
        <p:spPr>
          <a:xfrm>
            <a:off x="4145974" y="892254"/>
            <a:ext cx="0" cy="5953697"/>
          </a:xfrm>
          <a:prstGeom prst="line">
            <a:avLst/>
          </a:prstGeom>
          <a:ln w="3810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C8758E34-5974-5526-07F5-2035858A4075}"/>
              </a:ext>
            </a:extLst>
          </p:cNvPr>
          <p:cNvSpPr/>
          <p:nvPr/>
        </p:nvSpPr>
        <p:spPr>
          <a:xfrm>
            <a:off x="-1896" y="843922"/>
            <a:ext cx="12192001" cy="1135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40D5C23-FE0F-10E8-90B3-B3D93A66364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29" y="4572755"/>
            <a:ext cx="4085638" cy="2204627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934BDD60-9FBD-6501-ED47-A03033BEEAC7}"/>
              </a:ext>
            </a:extLst>
          </p:cNvPr>
          <p:cNvSpPr txBox="1"/>
          <p:nvPr/>
        </p:nvSpPr>
        <p:spPr>
          <a:xfrm>
            <a:off x="4677185" y="3820474"/>
            <a:ext cx="304671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∆</a:t>
            </a:r>
            <a:r>
              <a:rPr lang="ru-RU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bind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-84.7 кДж/моль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∆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bind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-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кДж/моль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6" name="Рисунок 65">
            <a:extLst>
              <a:ext uri="{FF2B5EF4-FFF2-40B4-BE49-F238E27FC236}">
                <a16:creationId xmlns:a16="http://schemas.microsoft.com/office/drawing/2014/main" id="{8AE441E6-43CB-FB76-1C57-D799C112E49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460" t="2416" r="3030"/>
          <a:stretch/>
        </p:blipFill>
        <p:spPr>
          <a:xfrm>
            <a:off x="8271139" y="961877"/>
            <a:ext cx="3874931" cy="2585897"/>
          </a:xfrm>
          <a:prstGeom prst="rect">
            <a:avLst/>
          </a:prstGeom>
        </p:spPr>
      </p:pic>
      <p:cxnSp>
        <p:nvCxnSpPr>
          <p:cNvPr id="67" name="Прямая соединительная линия 66">
            <a:extLst>
              <a:ext uri="{FF2B5EF4-FFF2-40B4-BE49-F238E27FC236}">
                <a16:creationId xmlns:a16="http://schemas.microsoft.com/office/drawing/2014/main" id="{5D772C4E-5E70-C49F-C349-245AA482266F}"/>
              </a:ext>
            </a:extLst>
          </p:cNvPr>
          <p:cNvCxnSpPr>
            <a:cxnSpLocks/>
          </p:cNvCxnSpPr>
          <p:nvPr/>
        </p:nvCxnSpPr>
        <p:spPr>
          <a:xfrm>
            <a:off x="8229267" y="885680"/>
            <a:ext cx="0" cy="5953697"/>
          </a:xfrm>
          <a:prstGeom prst="line">
            <a:avLst/>
          </a:prstGeom>
          <a:ln w="3810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B180E2EA-67EF-75B6-DDA9-37FD65A9C359}"/>
              </a:ext>
            </a:extLst>
          </p:cNvPr>
          <p:cNvSpPr txBox="1"/>
          <p:nvPr/>
        </p:nvSpPr>
        <p:spPr>
          <a:xfrm>
            <a:off x="628307" y="3052383"/>
            <a:ext cx="27876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R-R </a:t>
            </a:r>
            <a:endParaRPr lang="ru-RU" sz="2000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димер</a:t>
            </a:r>
            <a:endParaRPr lang="en-US" sz="2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B0A56DA1-6F51-802C-1F86-C40A7CCBF2C8}"/>
              </a:ext>
            </a:extLst>
          </p:cNvPr>
          <p:cNvSpPr txBox="1"/>
          <p:nvPr/>
        </p:nvSpPr>
        <p:spPr>
          <a:xfrm>
            <a:off x="498766" y="3820474"/>
            <a:ext cx="304671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∆</a:t>
            </a:r>
            <a:r>
              <a:rPr lang="ru-RU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bind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-70.68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кДж/моль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∆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bind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-11.16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кДж/моль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4A840726-9342-2CB9-1F77-135100868340}"/>
              </a:ext>
            </a:extLst>
          </p:cNvPr>
          <p:cNvSpPr txBox="1"/>
          <p:nvPr/>
        </p:nvSpPr>
        <p:spPr>
          <a:xfrm>
            <a:off x="8685248" y="3820474"/>
            <a:ext cx="304671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∆</a:t>
            </a:r>
            <a:r>
              <a:rPr lang="ru-RU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bind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-69.00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кДж/моль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∆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bind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-9.32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кДж/моль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4A7C1B28-7596-5134-BA59-3A984AC0FA54}"/>
              </a:ext>
            </a:extLst>
          </p:cNvPr>
          <p:cNvSpPr txBox="1"/>
          <p:nvPr/>
        </p:nvSpPr>
        <p:spPr>
          <a:xfrm>
            <a:off x="8814789" y="3052383"/>
            <a:ext cx="27876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S-S 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димер</a:t>
            </a:r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14FA458A-7139-A9D1-B4A3-4F0B99F2A48E}"/>
              </a:ext>
            </a:extLst>
          </p:cNvPr>
          <p:cNvGrpSpPr/>
          <p:nvPr/>
        </p:nvGrpSpPr>
        <p:grpSpPr>
          <a:xfrm>
            <a:off x="4198545" y="1016363"/>
            <a:ext cx="4049561" cy="2035954"/>
            <a:chOff x="4168032" y="1055396"/>
            <a:chExt cx="4049561" cy="2035954"/>
          </a:xfrm>
        </p:grpSpPr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C19E195F-8C94-E8D1-84CB-9A472F6F68FF}"/>
                </a:ext>
              </a:extLst>
            </p:cNvPr>
            <p:cNvGrpSpPr/>
            <p:nvPr/>
          </p:nvGrpSpPr>
          <p:grpSpPr>
            <a:xfrm>
              <a:off x="4207295" y="1055396"/>
              <a:ext cx="3874931" cy="2035954"/>
              <a:chOff x="7311806" y="2758623"/>
              <a:chExt cx="4575604" cy="2252660"/>
            </a:xfrm>
          </p:grpSpPr>
          <p:grpSp>
            <p:nvGrpSpPr>
              <p:cNvPr id="8" name="Группа 7">
                <a:extLst>
                  <a:ext uri="{FF2B5EF4-FFF2-40B4-BE49-F238E27FC236}">
                    <a16:creationId xmlns:a16="http://schemas.microsoft.com/office/drawing/2014/main" id="{EE1C4F50-C616-66E4-CBD6-B54AC54DD355}"/>
                  </a:ext>
                </a:extLst>
              </p:cNvPr>
              <p:cNvGrpSpPr/>
              <p:nvPr/>
            </p:nvGrpSpPr>
            <p:grpSpPr>
              <a:xfrm>
                <a:off x="7454326" y="2758623"/>
                <a:ext cx="4342990" cy="2252660"/>
                <a:chOff x="-29772" y="4301174"/>
                <a:chExt cx="4660635" cy="2515117"/>
              </a:xfrm>
            </p:grpSpPr>
            <p:grpSp>
              <p:nvGrpSpPr>
                <p:cNvPr id="33" name="Группа 32">
                  <a:extLst>
                    <a:ext uri="{FF2B5EF4-FFF2-40B4-BE49-F238E27FC236}">
                      <a16:creationId xmlns:a16="http://schemas.microsoft.com/office/drawing/2014/main" id="{705E1C85-8AA3-2231-03CE-90F612D817C2}"/>
                    </a:ext>
                  </a:extLst>
                </p:cNvPr>
                <p:cNvGrpSpPr/>
                <p:nvPr/>
              </p:nvGrpSpPr>
              <p:grpSpPr>
                <a:xfrm>
                  <a:off x="-29772" y="4301174"/>
                  <a:ext cx="4660635" cy="2515117"/>
                  <a:chOff x="-29772" y="4301174"/>
                  <a:chExt cx="4660635" cy="2515117"/>
                </a:xfrm>
              </p:grpSpPr>
              <p:pic>
                <p:nvPicPr>
                  <p:cNvPr id="36" name="Рисунок 35">
                    <a:extLst>
                      <a:ext uri="{FF2B5EF4-FFF2-40B4-BE49-F238E27FC236}">
                        <a16:creationId xmlns:a16="http://schemas.microsoft.com/office/drawing/2014/main" id="{2CA4198D-5504-7682-C288-2A7876E2155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7"/>
                  <a:srcRect l="4059" t="1689" r="2161"/>
                  <a:stretch/>
                </p:blipFill>
                <p:spPr>
                  <a:xfrm>
                    <a:off x="-29772" y="4301174"/>
                    <a:ext cx="4660635" cy="2515117"/>
                  </a:xfrm>
                  <a:prstGeom prst="rect">
                    <a:avLst/>
                  </a:prstGeom>
                </p:spPr>
              </p:pic>
              <p:sp>
                <p:nvSpPr>
                  <p:cNvPr id="38" name="Прямоугольник 37">
                    <a:extLst>
                      <a:ext uri="{FF2B5EF4-FFF2-40B4-BE49-F238E27FC236}">
                        <a16:creationId xmlns:a16="http://schemas.microsoft.com/office/drawing/2014/main" id="{48FC22C1-05AF-082F-E07D-3480F44F30AE}"/>
                      </a:ext>
                    </a:extLst>
                  </p:cNvPr>
                  <p:cNvSpPr/>
                  <p:nvPr/>
                </p:nvSpPr>
                <p:spPr>
                  <a:xfrm>
                    <a:off x="2663091" y="4804470"/>
                    <a:ext cx="236561" cy="13192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 sz="20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B5B2ED54-7B0E-493E-E7D5-96CCD1A8BBF5}"/>
                    </a:ext>
                  </a:extLst>
                </p:cNvPr>
                <p:cNvSpPr txBox="1"/>
                <p:nvPr/>
              </p:nvSpPr>
              <p:spPr>
                <a:xfrm>
                  <a:off x="2480887" y="4947163"/>
                  <a:ext cx="782470" cy="34363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1.039</a:t>
                  </a:r>
                </a:p>
              </p:txBody>
            </p:sp>
          </p:grp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6BC7BF1-ECB5-4D09-15B6-4A6D11257069}"/>
                  </a:ext>
                </a:extLst>
              </p:cNvPr>
              <p:cNvSpPr txBox="1"/>
              <p:nvPr/>
            </p:nvSpPr>
            <p:spPr>
              <a:xfrm>
                <a:off x="8137101" y="3944949"/>
                <a:ext cx="47328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C6E9BBB-7AC3-8D31-AE90-0370B0D87873}"/>
                  </a:ext>
                </a:extLst>
              </p:cNvPr>
              <p:cNvSpPr txBox="1"/>
              <p:nvPr/>
            </p:nvSpPr>
            <p:spPr>
              <a:xfrm>
                <a:off x="10719085" y="3686361"/>
                <a:ext cx="47328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67F8814-4507-92C2-2AE9-43F761C6C82A}"/>
                  </a:ext>
                </a:extLst>
              </p:cNvPr>
              <p:cNvSpPr txBox="1"/>
              <p:nvPr/>
            </p:nvSpPr>
            <p:spPr>
              <a:xfrm>
                <a:off x="8535324" y="2990238"/>
                <a:ext cx="47328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581ACCE-8289-D222-076C-E3554C564B4A}"/>
                  </a:ext>
                </a:extLst>
              </p:cNvPr>
              <p:cNvSpPr txBox="1"/>
              <p:nvPr/>
            </p:nvSpPr>
            <p:spPr>
              <a:xfrm>
                <a:off x="10412137" y="2967870"/>
                <a:ext cx="47328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4541908-1759-4D7D-41E1-330F53E1A6E5}"/>
                  </a:ext>
                </a:extLst>
              </p:cNvPr>
              <p:cNvSpPr txBox="1"/>
              <p:nvPr/>
            </p:nvSpPr>
            <p:spPr>
              <a:xfrm>
                <a:off x="8417936" y="4538852"/>
                <a:ext cx="47328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F0381D4-4119-A4FF-F927-73601DAEF6D5}"/>
                  </a:ext>
                </a:extLst>
              </p:cNvPr>
              <p:cNvSpPr txBox="1"/>
              <p:nvPr/>
            </p:nvSpPr>
            <p:spPr>
              <a:xfrm>
                <a:off x="10373922" y="4492046"/>
                <a:ext cx="47328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5270930-8764-51AE-6B91-4AECB7569426}"/>
                  </a:ext>
                </a:extLst>
              </p:cNvPr>
              <p:cNvSpPr txBox="1"/>
              <p:nvPr/>
            </p:nvSpPr>
            <p:spPr>
              <a:xfrm>
                <a:off x="9280886" y="4208899"/>
                <a:ext cx="47328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ED16048E-85C8-D1EB-5478-E204DA25D22D}"/>
                  </a:ext>
                </a:extLst>
              </p:cNvPr>
              <p:cNvSpPr txBox="1"/>
              <p:nvPr/>
            </p:nvSpPr>
            <p:spPr>
              <a:xfrm>
                <a:off x="9569501" y="2969864"/>
                <a:ext cx="47328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</a:t>
                </a:r>
              </a:p>
            </p:txBody>
          </p:sp>
          <p:sp>
            <p:nvSpPr>
              <p:cNvPr id="30" name="Овал 29">
                <a:extLst>
                  <a:ext uri="{FF2B5EF4-FFF2-40B4-BE49-F238E27FC236}">
                    <a16:creationId xmlns:a16="http://schemas.microsoft.com/office/drawing/2014/main" id="{AE71CCFC-E75D-09F0-7A41-0F8E932E9B07}"/>
                  </a:ext>
                </a:extLst>
              </p:cNvPr>
              <p:cNvSpPr/>
              <p:nvPr/>
            </p:nvSpPr>
            <p:spPr>
              <a:xfrm>
                <a:off x="7311806" y="3696432"/>
                <a:ext cx="643981" cy="528393"/>
              </a:xfrm>
              <a:prstGeom prst="ellipse">
                <a:avLst/>
              </a:prstGeom>
              <a:solidFill>
                <a:schemeClr val="accent1">
                  <a:alpha val="11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32" name="Овал 31">
                <a:extLst>
                  <a:ext uri="{FF2B5EF4-FFF2-40B4-BE49-F238E27FC236}">
                    <a16:creationId xmlns:a16="http://schemas.microsoft.com/office/drawing/2014/main" id="{6549003B-A328-CC46-BC82-ADBA9ADC1A0A}"/>
                  </a:ext>
                </a:extLst>
              </p:cNvPr>
              <p:cNvSpPr/>
              <p:nvPr/>
            </p:nvSpPr>
            <p:spPr>
              <a:xfrm>
                <a:off x="11243429" y="3775437"/>
                <a:ext cx="643981" cy="528393"/>
              </a:xfrm>
              <a:prstGeom prst="ellipse">
                <a:avLst/>
              </a:prstGeom>
              <a:solidFill>
                <a:schemeClr val="accent1">
                  <a:alpha val="11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F996D012-8DBF-CC57-EAF3-0DA791D39BED}"/>
                </a:ext>
              </a:extLst>
            </p:cNvPr>
            <p:cNvSpPr txBox="1"/>
            <p:nvPr/>
          </p:nvSpPr>
          <p:spPr>
            <a:xfrm>
              <a:off x="4168032" y="1614757"/>
              <a:ext cx="39047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800" b="1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R</a:t>
              </a:r>
              <a:endParaRPr lang="ru-RU" dirty="0"/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4821C156-7ACF-258D-ACCA-FD4290C72506}"/>
                </a:ext>
              </a:extLst>
            </p:cNvPr>
            <p:cNvSpPr txBox="1"/>
            <p:nvPr/>
          </p:nvSpPr>
          <p:spPr>
            <a:xfrm>
              <a:off x="7827119" y="1696550"/>
              <a:ext cx="39047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800" b="1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S</a:t>
              </a:r>
              <a:endParaRPr lang="ru-RU" dirty="0"/>
            </a:p>
          </p:txBody>
        </p:sp>
      </p:grpSp>
      <p:grpSp>
        <p:nvGrpSpPr>
          <p:cNvPr id="44" name="Группа 43">
            <a:extLst>
              <a:ext uri="{FF2B5EF4-FFF2-40B4-BE49-F238E27FC236}">
                <a16:creationId xmlns:a16="http://schemas.microsoft.com/office/drawing/2014/main" id="{7680B937-D9D6-3931-E648-9F528F17CE89}"/>
              </a:ext>
            </a:extLst>
          </p:cNvPr>
          <p:cNvGrpSpPr/>
          <p:nvPr/>
        </p:nvGrpSpPr>
        <p:grpSpPr>
          <a:xfrm>
            <a:off x="8254386" y="4660998"/>
            <a:ext cx="3973546" cy="1931463"/>
            <a:chOff x="8254386" y="4660998"/>
            <a:chExt cx="3973546" cy="1931463"/>
          </a:xfrm>
        </p:grpSpPr>
        <p:pic>
          <p:nvPicPr>
            <p:cNvPr id="50" name="Рисунок 49">
              <a:extLst>
                <a:ext uri="{FF2B5EF4-FFF2-40B4-BE49-F238E27FC236}">
                  <a16:creationId xmlns:a16="http://schemas.microsoft.com/office/drawing/2014/main" id="{248C7D92-C806-E4B9-61BD-58B44A8466D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3032" r="1292"/>
            <a:stretch/>
          </p:blipFill>
          <p:spPr>
            <a:xfrm>
              <a:off x="8292620" y="4660998"/>
              <a:ext cx="3831971" cy="1917743"/>
            </a:xfrm>
            <a:prstGeom prst="rect">
              <a:avLst/>
            </a:prstGeom>
          </p:spPr>
        </p:pic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F5FFC4F7-CAAD-9F5B-7124-0F71C9A91DA4}"/>
                </a:ext>
              </a:extLst>
            </p:cNvPr>
            <p:cNvSpPr txBox="1"/>
            <p:nvPr/>
          </p:nvSpPr>
          <p:spPr>
            <a:xfrm>
              <a:off x="8271139" y="5092945"/>
              <a:ext cx="39047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800" b="1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S</a:t>
              </a:r>
              <a:endParaRPr lang="ru-RU" dirty="0"/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89967887-D3F7-66EA-7A72-679C4ED9BC29}"/>
                </a:ext>
              </a:extLst>
            </p:cNvPr>
            <p:cNvSpPr txBox="1"/>
            <p:nvPr/>
          </p:nvSpPr>
          <p:spPr>
            <a:xfrm>
              <a:off x="11837458" y="5277611"/>
              <a:ext cx="39047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800" b="1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S</a:t>
              </a:r>
              <a:endParaRPr lang="ru-RU" dirty="0"/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043725BF-229A-F5EE-D8CD-059B8C12EB5B}"/>
                </a:ext>
              </a:extLst>
            </p:cNvPr>
            <p:cNvSpPr txBox="1"/>
            <p:nvPr/>
          </p:nvSpPr>
          <p:spPr>
            <a:xfrm>
              <a:off x="8910176" y="5669934"/>
              <a:ext cx="400806" cy="3338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</a:t>
              </a: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4A5EB512-67B3-D8AC-3741-CD2A14F4F9E6}"/>
                </a:ext>
              </a:extLst>
            </p:cNvPr>
            <p:cNvSpPr txBox="1"/>
            <p:nvPr/>
          </p:nvSpPr>
          <p:spPr>
            <a:xfrm>
              <a:off x="11169511" y="5394659"/>
              <a:ext cx="400806" cy="3338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</a:t>
              </a: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0B0CB4FE-69DA-C637-06D8-49A308045264}"/>
                </a:ext>
              </a:extLst>
            </p:cNvPr>
            <p:cNvSpPr txBox="1"/>
            <p:nvPr/>
          </p:nvSpPr>
          <p:spPr>
            <a:xfrm>
              <a:off x="9330546" y="4765503"/>
              <a:ext cx="400806" cy="3338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</a:t>
              </a: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B631A192-B1C8-FAF3-E97A-5F01C0D2BB65}"/>
                </a:ext>
              </a:extLst>
            </p:cNvPr>
            <p:cNvSpPr txBox="1"/>
            <p:nvPr/>
          </p:nvSpPr>
          <p:spPr>
            <a:xfrm>
              <a:off x="10940740" y="4745286"/>
              <a:ext cx="400806" cy="3338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</a:t>
              </a: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107A22CF-6088-5ABA-C142-16BFDEA11978}"/>
                </a:ext>
              </a:extLst>
            </p:cNvPr>
            <p:cNvSpPr txBox="1"/>
            <p:nvPr/>
          </p:nvSpPr>
          <p:spPr>
            <a:xfrm>
              <a:off x="9158397" y="6258659"/>
              <a:ext cx="400806" cy="3338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</a:t>
              </a: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D23BD637-135C-A84A-2CC1-CB47AB3F8FFE}"/>
                </a:ext>
              </a:extLst>
            </p:cNvPr>
            <p:cNvSpPr txBox="1"/>
            <p:nvPr/>
          </p:nvSpPr>
          <p:spPr>
            <a:xfrm>
              <a:off x="10856422" y="6247529"/>
              <a:ext cx="400806" cy="3338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</a:t>
              </a: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3A052AFC-6263-9463-C6D0-E4650F15EC87}"/>
                </a:ext>
              </a:extLst>
            </p:cNvPr>
            <p:cNvSpPr txBox="1"/>
            <p:nvPr/>
          </p:nvSpPr>
          <p:spPr>
            <a:xfrm>
              <a:off x="9889201" y="5887710"/>
              <a:ext cx="400806" cy="3338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</a:t>
              </a: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0D526622-BB0C-066F-906B-8A1DE9F6D837}"/>
                </a:ext>
              </a:extLst>
            </p:cNvPr>
            <p:cNvSpPr txBox="1"/>
            <p:nvPr/>
          </p:nvSpPr>
          <p:spPr>
            <a:xfrm>
              <a:off x="10227139" y="4788653"/>
              <a:ext cx="400806" cy="3338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</a:t>
              </a:r>
            </a:p>
          </p:txBody>
        </p:sp>
        <p:sp>
          <p:nvSpPr>
            <p:cNvPr id="116" name="Овал 115">
              <a:extLst>
                <a:ext uri="{FF2B5EF4-FFF2-40B4-BE49-F238E27FC236}">
                  <a16:creationId xmlns:a16="http://schemas.microsoft.com/office/drawing/2014/main" id="{0AA897FE-DD6E-28DD-E206-9B81304CF60F}"/>
                </a:ext>
              </a:extLst>
            </p:cNvPr>
            <p:cNvSpPr/>
            <p:nvPr/>
          </p:nvSpPr>
          <p:spPr>
            <a:xfrm>
              <a:off x="8254386" y="5431153"/>
              <a:ext cx="545367" cy="477562"/>
            </a:xfrm>
            <a:prstGeom prst="ellipse">
              <a:avLst/>
            </a:prstGeom>
            <a:solidFill>
              <a:schemeClr val="accent1">
                <a:alpha val="11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7" name="Овал 116">
              <a:extLst>
                <a:ext uri="{FF2B5EF4-FFF2-40B4-BE49-F238E27FC236}">
                  <a16:creationId xmlns:a16="http://schemas.microsoft.com/office/drawing/2014/main" id="{9C1EB42C-8944-009B-E059-C83E0B8510F2}"/>
                </a:ext>
              </a:extLst>
            </p:cNvPr>
            <p:cNvSpPr/>
            <p:nvPr/>
          </p:nvSpPr>
          <p:spPr>
            <a:xfrm>
              <a:off x="11640915" y="5598054"/>
              <a:ext cx="545367" cy="477562"/>
            </a:xfrm>
            <a:prstGeom prst="ellipse">
              <a:avLst/>
            </a:prstGeom>
            <a:solidFill>
              <a:schemeClr val="accent1">
                <a:alpha val="11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3705021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3CE76C-5188-D7AF-04BA-6E771B8D72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E4FC21F-FD3B-A6BF-384C-0B183A80D6A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00418"/>
            <a:ext cx="3514067" cy="3514067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903CFCB6-E160-D9D2-28BB-174F7AFD8F62}"/>
              </a:ext>
            </a:extLst>
          </p:cNvPr>
          <p:cNvSpPr/>
          <p:nvPr/>
        </p:nvSpPr>
        <p:spPr>
          <a:xfrm>
            <a:off x="-1" y="612599"/>
            <a:ext cx="12192001" cy="1135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F4736FA-1357-E6AA-9C90-6DC48B653531}"/>
              </a:ext>
            </a:extLst>
          </p:cNvPr>
          <p:cNvSpPr txBox="1"/>
          <p:nvPr/>
        </p:nvSpPr>
        <p:spPr>
          <a:xfrm>
            <a:off x="1422446" y="1006366"/>
            <a:ext cx="2103464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50%</a:t>
            </a:r>
          </a:p>
          <a:p>
            <a:pPr algn="ctr">
              <a:spcBef>
                <a:spcPts val="600"/>
              </a:spcBef>
            </a:pPr>
            <a:r>
              <a:rPr lang="en-US" sz="16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</a:t>
            </a:r>
            <a:r>
              <a:rPr lang="ru-RU" sz="16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-энантиомер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6CBDB786-3701-A1E8-0E18-5499E1EFC946}"/>
              </a:ext>
            </a:extLst>
          </p:cNvPr>
          <p:cNvSpPr txBox="1"/>
          <p:nvPr/>
        </p:nvSpPr>
        <p:spPr>
          <a:xfrm>
            <a:off x="453875" y="1712917"/>
            <a:ext cx="1596767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50%</a:t>
            </a:r>
          </a:p>
          <a:p>
            <a:pPr algn="ctr">
              <a:spcBef>
                <a:spcPts val="600"/>
              </a:spcBef>
            </a:pPr>
            <a:r>
              <a:rPr lang="en-US" sz="16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S-</a:t>
            </a:r>
            <a:r>
              <a:rPr lang="ru-RU" sz="16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энантиомер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26" name="Диаграмма 1025">
            <a:extLst>
              <a:ext uri="{FF2B5EF4-FFF2-40B4-BE49-F238E27FC236}">
                <a16:creationId xmlns:a16="http://schemas.microsoft.com/office/drawing/2014/main" id="{E56ED0FA-9C84-6354-51C0-41F9A7F148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92462208"/>
              </p:ext>
            </p:extLst>
          </p:nvPr>
        </p:nvGraphicFramePr>
        <p:xfrm>
          <a:off x="0" y="3069515"/>
          <a:ext cx="6308334" cy="33288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27" name="TextBox 1026">
            <a:extLst>
              <a:ext uri="{FF2B5EF4-FFF2-40B4-BE49-F238E27FC236}">
                <a16:creationId xmlns:a16="http://schemas.microsoft.com/office/drawing/2014/main" id="{F33F9719-10A7-F2D1-83B8-13AF1FD4E2C7}"/>
              </a:ext>
            </a:extLst>
          </p:cNvPr>
          <p:cNvSpPr txBox="1"/>
          <p:nvPr/>
        </p:nvSpPr>
        <p:spPr>
          <a:xfrm>
            <a:off x="1533261" y="3183729"/>
            <a:ext cx="4572113" cy="830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r"/>
            <a:r>
              <a:rPr lang="ru-RU" sz="16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Основные представители группы НПВП в зависимости от продаж (по количеству упаковок) за период 2010–2020 гг.</a:t>
            </a:r>
            <a:r>
              <a:rPr lang="en-US" sz="16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[2]</a:t>
            </a:r>
            <a:r>
              <a:rPr lang="ru-RU" sz="16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</a:p>
        </p:txBody>
      </p:sp>
      <p:grpSp>
        <p:nvGrpSpPr>
          <p:cNvPr id="1028" name="Группа 1027">
            <a:extLst>
              <a:ext uri="{FF2B5EF4-FFF2-40B4-BE49-F238E27FC236}">
                <a16:creationId xmlns:a16="http://schemas.microsoft.com/office/drawing/2014/main" id="{34616EF6-AF0F-3640-47C9-5124DF2F86CB}"/>
              </a:ext>
            </a:extLst>
          </p:cNvPr>
          <p:cNvGrpSpPr/>
          <p:nvPr/>
        </p:nvGrpSpPr>
        <p:grpSpPr>
          <a:xfrm>
            <a:off x="3514067" y="977826"/>
            <a:ext cx="4018114" cy="1959252"/>
            <a:chOff x="7789748" y="1028557"/>
            <a:chExt cx="7229062" cy="3421128"/>
          </a:xfrm>
        </p:grpSpPr>
        <p:sp>
          <p:nvSpPr>
            <p:cNvPr id="1029" name="TextBox 1028">
              <a:extLst>
                <a:ext uri="{FF2B5EF4-FFF2-40B4-BE49-F238E27FC236}">
                  <a16:creationId xmlns:a16="http://schemas.microsoft.com/office/drawing/2014/main" id="{27A024BE-29F4-7B5E-19D8-781002C760B8}"/>
                </a:ext>
              </a:extLst>
            </p:cNvPr>
            <p:cNvSpPr txBox="1"/>
            <p:nvPr/>
          </p:nvSpPr>
          <p:spPr>
            <a:xfrm>
              <a:off x="7789748" y="1132242"/>
              <a:ext cx="7229062" cy="1283166"/>
            </a:xfrm>
            <a:prstGeom prst="rect">
              <a:avLst/>
            </a:prstGeom>
            <a:noFill/>
            <a:ln w="5715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Основные методы для изучения</a:t>
              </a:r>
              <a:r>
                <a:rPr lang="ru-RU" sz="1600" dirty="0">
                  <a:effectLst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влияния </a:t>
              </a:r>
              <a:r>
                <a:rPr lang="ru-RU" sz="1600" u="sng" dirty="0">
                  <a:solidFill>
                    <a:srgbClr val="004F8C"/>
                  </a:solidFill>
                  <a:effectLst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межмолекулярных взаимодействий на динамику </a:t>
              </a:r>
              <a:r>
                <a:rPr lang="ru-RU" sz="1600" dirty="0">
                  <a:effectLst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органических соединений:</a:t>
              </a:r>
            </a:p>
          </p:txBody>
        </p:sp>
        <p:sp>
          <p:nvSpPr>
            <p:cNvPr id="1030" name="TextBox 1029">
              <a:extLst>
                <a:ext uri="{FF2B5EF4-FFF2-40B4-BE49-F238E27FC236}">
                  <a16:creationId xmlns:a16="http://schemas.microsoft.com/office/drawing/2014/main" id="{1E8664A0-672B-E307-4D2C-BDB0BEB38102}"/>
                </a:ext>
              </a:extLst>
            </p:cNvPr>
            <p:cNvSpPr txBox="1"/>
            <p:nvPr/>
          </p:nvSpPr>
          <p:spPr>
            <a:xfrm>
              <a:off x="9030073" y="2378330"/>
              <a:ext cx="5239459" cy="2018688"/>
            </a:xfrm>
            <a:prstGeom prst="rect">
              <a:avLst/>
            </a:prstGeom>
            <a:noFill/>
            <a:ln w="57150">
              <a:noFill/>
            </a:ln>
          </p:spPr>
          <p:txBody>
            <a:bodyPr wrap="square">
              <a:spAutoFit/>
            </a:bodyPr>
            <a:lstStyle/>
            <a:p>
              <a:pPr marL="285750" indent="-285750">
                <a:lnSpc>
                  <a:spcPct val="150000"/>
                </a:lnSpc>
                <a:spcBef>
                  <a:spcPts val="0"/>
                </a:spcBef>
                <a:buFont typeface="Wingdings" panose="05000000000000000000" pitchFamily="2" charset="2"/>
                <a:buChar char="§"/>
              </a:pPr>
              <a:r>
                <a:rPr lang="ru-RU" sz="1600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ИК-спектроскопия</a:t>
              </a:r>
            </a:p>
            <a:p>
              <a:pPr marL="285750" indent="-285750">
                <a:lnSpc>
                  <a:spcPct val="150000"/>
                </a:lnSpc>
                <a:spcBef>
                  <a:spcPts val="0"/>
                </a:spcBef>
                <a:buFont typeface="Wingdings" panose="05000000000000000000" pitchFamily="2" charset="2"/>
                <a:buChar char="§"/>
              </a:pPr>
              <a:r>
                <a:rPr lang="ru-RU" sz="1600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Раман-спектроскопия</a:t>
              </a:r>
            </a:p>
            <a:p>
              <a:pPr marL="285750" indent="-285750">
                <a:lnSpc>
                  <a:spcPct val="150000"/>
                </a:lnSpc>
                <a:spcBef>
                  <a:spcPts val="0"/>
                </a:spcBef>
                <a:buFont typeface="Wingdings" panose="05000000000000000000" pitchFamily="2" charset="2"/>
                <a:buChar char="§"/>
              </a:pPr>
              <a:r>
                <a:rPr lang="ru-RU" sz="1600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Нейтронная спектроскопия </a:t>
              </a:r>
            </a:p>
          </p:txBody>
        </p:sp>
        <p:sp>
          <p:nvSpPr>
            <p:cNvPr id="1031" name="Прямоугольник: скругленные углы 1030">
              <a:extLst>
                <a:ext uri="{FF2B5EF4-FFF2-40B4-BE49-F238E27FC236}">
                  <a16:creationId xmlns:a16="http://schemas.microsoft.com/office/drawing/2014/main" id="{47E7114C-0B83-0AD5-4CD9-A8F91657B66B}"/>
                </a:ext>
              </a:extLst>
            </p:cNvPr>
            <p:cNvSpPr/>
            <p:nvPr/>
          </p:nvSpPr>
          <p:spPr>
            <a:xfrm>
              <a:off x="8033850" y="1028557"/>
              <a:ext cx="6744155" cy="3421128"/>
            </a:xfrm>
            <a:prstGeom prst="roundRect">
              <a:avLst/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39" name="Группа 1038">
            <a:extLst>
              <a:ext uri="{FF2B5EF4-FFF2-40B4-BE49-F238E27FC236}">
                <a16:creationId xmlns:a16="http://schemas.microsoft.com/office/drawing/2014/main" id="{5DFD0B5C-8526-60AA-A13E-E35CCC1B2CC1}"/>
              </a:ext>
            </a:extLst>
          </p:cNvPr>
          <p:cNvGrpSpPr/>
          <p:nvPr/>
        </p:nvGrpSpPr>
        <p:grpSpPr>
          <a:xfrm>
            <a:off x="6254569" y="3434974"/>
            <a:ext cx="2118335" cy="1472470"/>
            <a:chOff x="6886163" y="3379085"/>
            <a:chExt cx="2804844" cy="1152677"/>
          </a:xfrm>
        </p:grpSpPr>
        <p:sp>
          <p:nvSpPr>
            <p:cNvPr id="1033" name="TextBox 1032">
              <a:extLst>
                <a:ext uri="{FF2B5EF4-FFF2-40B4-BE49-F238E27FC236}">
                  <a16:creationId xmlns:a16="http://schemas.microsoft.com/office/drawing/2014/main" id="{728FEC28-AF3B-CE2C-F297-BB38ED304E56}"/>
                </a:ext>
              </a:extLst>
            </p:cNvPr>
            <p:cNvSpPr txBox="1"/>
            <p:nvPr/>
          </p:nvSpPr>
          <p:spPr>
            <a:xfrm>
              <a:off x="6904235" y="3440529"/>
              <a:ext cx="2696475" cy="1077218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u="sng" dirty="0">
                  <a:solidFill>
                    <a:srgbClr val="004F8C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Ибупрофен</a:t>
              </a:r>
              <a:r>
                <a:rPr lang="ru-RU" sz="1600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входит в перечень жизненно необходимых лекарственных препаратов РФ </a:t>
              </a:r>
              <a:r>
                <a:rPr lang="en-US" sz="1600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[1]</a:t>
              </a:r>
              <a:endParaRPr lang="ru-RU" sz="16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36" name="Прямоугольник: скругленные углы 1035">
              <a:extLst>
                <a:ext uri="{FF2B5EF4-FFF2-40B4-BE49-F238E27FC236}">
                  <a16:creationId xmlns:a16="http://schemas.microsoft.com/office/drawing/2014/main" id="{20134D5C-CB04-C10B-BBBB-4655134E62C0}"/>
                </a:ext>
              </a:extLst>
            </p:cNvPr>
            <p:cNvSpPr/>
            <p:nvPr/>
          </p:nvSpPr>
          <p:spPr>
            <a:xfrm>
              <a:off x="6886163" y="3379085"/>
              <a:ext cx="2804844" cy="1152677"/>
            </a:xfrm>
            <a:prstGeom prst="roundRect">
              <a:avLst/>
            </a:prstGeom>
            <a:noFill/>
            <a:ln w="28575">
              <a:solidFill>
                <a:srgbClr val="0F6FC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55" name="Группа 1054">
            <a:extLst>
              <a:ext uri="{FF2B5EF4-FFF2-40B4-BE49-F238E27FC236}">
                <a16:creationId xmlns:a16="http://schemas.microsoft.com/office/drawing/2014/main" id="{87500830-340F-21AC-BA75-D3C142086927}"/>
              </a:ext>
            </a:extLst>
          </p:cNvPr>
          <p:cNvGrpSpPr/>
          <p:nvPr/>
        </p:nvGrpSpPr>
        <p:grpSpPr>
          <a:xfrm>
            <a:off x="7555867" y="996865"/>
            <a:ext cx="3383874" cy="1782667"/>
            <a:chOff x="8024118" y="1149702"/>
            <a:chExt cx="3383874" cy="1782667"/>
          </a:xfrm>
        </p:grpSpPr>
        <p:sp>
          <p:nvSpPr>
            <p:cNvPr id="1037" name="Овал 1036">
              <a:extLst>
                <a:ext uri="{FF2B5EF4-FFF2-40B4-BE49-F238E27FC236}">
                  <a16:creationId xmlns:a16="http://schemas.microsoft.com/office/drawing/2014/main" id="{3C0D63BF-D3EF-9FC2-EDB6-4CBA0A69F560}"/>
                </a:ext>
              </a:extLst>
            </p:cNvPr>
            <p:cNvSpPr/>
            <p:nvPr/>
          </p:nvSpPr>
          <p:spPr>
            <a:xfrm>
              <a:off x="8024118" y="1149702"/>
              <a:ext cx="3383874" cy="1782667"/>
            </a:xfrm>
            <a:prstGeom prst="ellipse">
              <a:avLst/>
            </a:prstGeom>
            <a:noFill/>
            <a:ln w="12700" cap="flat">
              <a:solidFill>
                <a:srgbClr val="00B050"/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pic>
          <p:nvPicPr>
            <p:cNvPr id="1038" name="Рисунок 1037">
              <a:extLst>
                <a:ext uri="{FF2B5EF4-FFF2-40B4-BE49-F238E27FC236}">
                  <a16:creationId xmlns:a16="http://schemas.microsoft.com/office/drawing/2014/main" id="{9E40B1D7-D2AB-B95D-1AED-2703D24FFE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179203" y="1267883"/>
              <a:ext cx="2818740" cy="1365828"/>
            </a:xfrm>
            <a:prstGeom prst="rect">
              <a:avLst/>
            </a:prstGeom>
          </p:spPr>
        </p:pic>
      </p:grpSp>
      <p:grpSp>
        <p:nvGrpSpPr>
          <p:cNvPr id="1054" name="Группа 1053">
            <a:extLst>
              <a:ext uri="{FF2B5EF4-FFF2-40B4-BE49-F238E27FC236}">
                <a16:creationId xmlns:a16="http://schemas.microsoft.com/office/drawing/2014/main" id="{A28D4C08-339C-26CD-ECCC-ACD893FFADF3}"/>
              </a:ext>
            </a:extLst>
          </p:cNvPr>
          <p:cNvGrpSpPr/>
          <p:nvPr/>
        </p:nvGrpSpPr>
        <p:grpSpPr>
          <a:xfrm>
            <a:off x="8711480" y="3311836"/>
            <a:ext cx="3383874" cy="1782667"/>
            <a:chOff x="8665106" y="4417306"/>
            <a:chExt cx="3383874" cy="1782667"/>
          </a:xfrm>
        </p:grpSpPr>
        <p:sp>
          <p:nvSpPr>
            <p:cNvPr id="1040" name="Овал 1039">
              <a:extLst>
                <a:ext uri="{FF2B5EF4-FFF2-40B4-BE49-F238E27FC236}">
                  <a16:creationId xmlns:a16="http://schemas.microsoft.com/office/drawing/2014/main" id="{05F037F4-0251-44E4-8C87-5A1CE0DF4D73}"/>
                </a:ext>
              </a:extLst>
            </p:cNvPr>
            <p:cNvSpPr/>
            <p:nvPr/>
          </p:nvSpPr>
          <p:spPr>
            <a:xfrm>
              <a:off x="8665106" y="4417306"/>
              <a:ext cx="3383874" cy="1782667"/>
            </a:xfrm>
            <a:prstGeom prst="ellipse">
              <a:avLst/>
            </a:prstGeom>
            <a:noFill/>
            <a:ln w="12700" cap="flat">
              <a:solidFill>
                <a:srgbClr val="C00000"/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pic>
          <p:nvPicPr>
            <p:cNvPr id="1041" name="Рисунок 1040">
              <a:extLst>
                <a:ext uri="{FF2B5EF4-FFF2-40B4-BE49-F238E27FC236}">
                  <a16:creationId xmlns:a16="http://schemas.microsoft.com/office/drawing/2014/main" id="{821FF689-91D4-E8BF-A6CF-C609C08AA1D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873672" y="4529725"/>
              <a:ext cx="2763524" cy="1365828"/>
            </a:xfrm>
            <a:prstGeom prst="rect">
              <a:avLst/>
            </a:prstGeom>
          </p:spPr>
        </p:pic>
      </p:grpSp>
      <p:sp>
        <p:nvSpPr>
          <p:cNvPr id="1042" name="TextBox 1041">
            <a:extLst>
              <a:ext uri="{FF2B5EF4-FFF2-40B4-BE49-F238E27FC236}">
                <a16:creationId xmlns:a16="http://schemas.microsoft.com/office/drawing/2014/main" id="{6397E65E-5C62-CA2E-C03A-AE4481F82EB8}"/>
              </a:ext>
            </a:extLst>
          </p:cNvPr>
          <p:cNvSpPr txBox="1"/>
          <p:nvPr/>
        </p:nvSpPr>
        <p:spPr>
          <a:xfrm>
            <a:off x="10760180" y="977826"/>
            <a:ext cx="1855579" cy="6617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6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S-</a:t>
            </a:r>
            <a:r>
              <a:rPr lang="ru-RU" sz="16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энантиомер</a:t>
            </a:r>
          </a:p>
          <a:p>
            <a:pPr>
              <a:spcBef>
                <a:spcPts val="600"/>
              </a:spcBef>
            </a:pPr>
            <a:r>
              <a:rPr lang="ru-RU" sz="1600" i="1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активный</a:t>
            </a:r>
            <a:endParaRPr lang="en-US" sz="1600" i="1" dirty="0">
              <a:solidFill>
                <a:srgbClr val="00B05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43" name="TextBox 1042">
            <a:extLst>
              <a:ext uri="{FF2B5EF4-FFF2-40B4-BE49-F238E27FC236}">
                <a16:creationId xmlns:a16="http://schemas.microsoft.com/office/drawing/2014/main" id="{B4175839-5242-E99B-6D42-98ECE0F9E6EE}"/>
              </a:ext>
            </a:extLst>
          </p:cNvPr>
          <p:cNvSpPr txBox="1"/>
          <p:nvPr/>
        </p:nvSpPr>
        <p:spPr>
          <a:xfrm>
            <a:off x="10745044" y="2732449"/>
            <a:ext cx="1539429" cy="6617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6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</a:t>
            </a:r>
            <a:r>
              <a:rPr lang="ru-RU" sz="16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-энантиомер</a:t>
            </a:r>
          </a:p>
          <a:p>
            <a:pPr>
              <a:spcBef>
                <a:spcPts val="600"/>
              </a:spcBef>
            </a:pPr>
            <a:r>
              <a:rPr lang="ru-RU" sz="1600" i="1" dirty="0">
                <a:solidFill>
                  <a:srgbClr val="C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не активный</a:t>
            </a:r>
          </a:p>
        </p:txBody>
      </p:sp>
      <p:cxnSp>
        <p:nvCxnSpPr>
          <p:cNvPr id="1044" name="Прямая со стрелкой 1043">
            <a:extLst>
              <a:ext uri="{FF2B5EF4-FFF2-40B4-BE49-F238E27FC236}">
                <a16:creationId xmlns:a16="http://schemas.microsoft.com/office/drawing/2014/main" id="{4FA8F117-7296-7FE1-1772-E6DF57EAF9C2}"/>
              </a:ext>
            </a:extLst>
          </p:cNvPr>
          <p:cNvCxnSpPr>
            <a:cxnSpLocks/>
          </p:cNvCxnSpPr>
          <p:nvPr/>
        </p:nvCxnSpPr>
        <p:spPr>
          <a:xfrm>
            <a:off x="8566503" y="2732449"/>
            <a:ext cx="0" cy="2382934"/>
          </a:xfrm>
          <a:prstGeom prst="straightConnector1">
            <a:avLst/>
          </a:prstGeom>
          <a:ln w="38100" cap="rnd">
            <a:solidFill>
              <a:srgbClr val="00B05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5" name="Прямая со стрелкой 1044">
            <a:extLst>
              <a:ext uri="{FF2B5EF4-FFF2-40B4-BE49-F238E27FC236}">
                <a16:creationId xmlns:a16="http://schemas.microsoft.com/office/drawing/2014/main" id="{29A19AFF-3B63-5953-F50E-5F75685E1531}"/>
              </a:ext>
            </a:extLst>
          </p:cNvPr>
          <p:cNvCxnSpPr>
            <a:cxnSpLocks/>
          </p:cNvCxnSpPr>
          <p:nvPr/>
        </p:nvCxnSpPr>
        <p:spPr>
          <a:xfrm>
            <a:off x="11683570" y="4797967"/>
            <a:ext cx="0" cy="583343"/>
          </a:xfrm>
          <a:prstGeom prst="straightConnector1">
            <a:avLst/>
          </a:prstGeom>
          <a:ln w="38100" cap="rnd">
            <a:solidFill>
              <a:srgbClr val="C0000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6" name="Прямая со стрелкой 1045">
            <a:extLst>
              <a:ext uri="{FF2B5EF4-FFF2-40B4-BE49-F238E27FC236}">
                <a16:creationId xmlns:a16="http://schemas.microsoft.com/office/drawing/2014/main" id="{170C5CEA-AD08-3438-C378-477F043ABA9C}"/>
              </a:ext>
            </a:extLst>
          </p:cNvPr>
          <p:cNvCxnSpPr>
            <a:cxnSpLocks/>
          </p:cNvCxnSpPr>
          <p:nvPr/>
        </p:nvCxnSpPr>
        <p:spPr>
          <a:xfrm flipH="1">
            <a:off x="9572817" y="5823372"/>
            <a:ext cx="649802" cy="0"/>
          </a:xfrm>
          <a:prstGeom prst="straightConnector1">
            <a:avLst/>
          </a:prstGeom>
          <a:ln w="38100" cap="rnd">
            <a:solidFill>
              <a:srgbClr val="00B05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47" name="Группа 1046">
            <a:extLst>
              <a:ext uri="{FF2B5EF4-FFF2-40B4-BE49-F238E27FC236}">
                <a16:creationId xmlns:a16="http://schemas.microsoft.com/office/drawing/2014/main" id="{24C2CF85-6CBD-3002-6C37-5D674F765D98}"/>
              </a:ext>
            </a:extLst>
          </p:cNvPr>
          <p:cNvGrpSpPr/>
          <p:nvPr/>
        </p:nvGrpSpPr>
        <p:grpSpPr>
          <a:xfrm>
            <a:off x="10324834" y="5345520"/>
            <a:ext cx="1765065" cy="976585"/>
            <a:chOff x="20655401" y="9823533"/>
            <a:chExt cx="3508438" cy="679101"/>
          </a:xfrm>
        </p:grpSpPr>
        <p:sp>
          <p:nvSpPr>
            <p:cNvPr id="1048" name="TextBox 1047">
              <a:extLst>
                <a:ext uri="{FF2B5EF4-FFF2-40B4-BE49-F238E27FC236}">
                  <a16:creationId xmlns:a16="http://schemas.microsoft.com/office/drawing/2014/main" id="{F18E3F59-4C16-F388-C364-7477FEA6A830}"/>
                </a:ext>
              </a:extLst>
            </p:cNvPr>
            <p:cNvSpPr txBox="1"/>
            <p:nvPr/>
          </p:nvSpPr>
          <p:spPr>
            <a:xfrm>
              <a:off x="21199561" y="10009143"/>
              <a:ext cx="2091870" cy="33855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r>
                <a:rPr lang="ru-RU" sz="1600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Инверсия</a:t>
              </a:r>
            </a:p>
          </p:txBody>
        </p:sp>
        <p:sp>
          <p:nvSpPr>
            <p:cNvPr id="1049" name="Взрыв: 14 точек 1048">
              <a:extLst>
                <a:ext uri="{FF2B5EF4-FFF2-40B4-BE49-F238E27FC236}">
                  <a16:creationId xmlns:a16="http://schemas.microsoft.com/office/drawing/2014/main" id="{9A5B2587-866D-5ADC-64D3-E03EF44FEDE9}"/>
                </a:ext>
              </a:extLst>
            </p:cNvPr>
            <p:cNvSpPr/>
            <p:nvPr/>
          </p:nvSpPr>
          <p:spPr>
            <a:xfrm rot="988019">
              <a:off x="20655401" y="9823533"/>
              <a:ext cx="3508438" cy="679101"/>
            </a:xfrm>
            <a:prstGeom prst="irregularSeal2">
              <a:avLst/>
            </a:prstGeom>
            <a:noFill/>
            <a:ln w="12700" cap="flat">
              <a:solidFill>
                <a:srgbClr val="C00000"/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6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 Medium"/>
              </a:endParaRPr>
            </a:p>
          </p:txBody>
        </p:sp>
      </p:grpSp>
      <p:grpSp>
        <p:nvGrpSpPr>
          <p:cNvPr id="1050" name="Группа 1049">
            <a:extLst>
              <a:ext uri="{FF2B5EF4-FFF2-40B4-BE49-F238E27FC236}">
                <a16:creationId xmlns:a16="http://schemas.microsoft.com/office/drawing/2014/main" id="{ECE0993A-F0C9-658A-B16F-3B6895F8DEAB}"/>
              </a:ext>
            </a:extLst>
          </p:cNvPr>
          <p:cNvGrpSpPr/>
          <p:nvPr/>
        </p:nvGrpSpPr>
        <p:grpSpPr>
          <a:xfrm>
            <a:off x="7094591" y="5229647"/>
            <a:ext cx="2467068" cy="1040596"/>
            <a:chOff x="13405039" y="9785684"/>
            <a:chExt cx="5143835" cy="415619"/>
          </a:xfrm>
        </p:grpSpPr>
        <p:sp>
          <p:nvSpPr>
            <p:cNvPr id="1051" name="TextBox 1050">
              <a:extLst>
                <a:ext uri="{FF2B5EF4-FFF2-40B4-BE49-F238E27FC236}">
                  <a16:creationId xmlns:a16="http://schemas.microsoft.com/office/drawing/2014/main" id="{195CAD2A-BAEE-D5C5-70F5-A620C94B519B}"/>
                </a:ext>
              </a:extLst>
            </p:cNvPr>
            <p:cNvSpPr txBox="1"/>
            <p:nvPr/>
          </p:nvSpPr>
          <p:spPr>
            <a:xfrm>
              <a:off x="13449074" y="9862749"/>
              <a:ext cx="5099800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1600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Облегчение симптомов заболеваний</a:t>
              </a:r>
            </a:p>
          </p:txBody>
        </p:sp>
        <p:sp>
          <p:nvSpPr>
            <p:cNvPr id="1052" name="Облако 1051">
              <a:extLst>
                <a:ext uri="{FF2B5EF4-FFF2-40B4-BE49-F238E27FC236}">
                  <a16:creationId xmlns:a16="http://schemas.microsoft.com/office/drawing/2014/main" id="{22BB94D1-8B58-952E-C7BF-6F1FAD92A57D}"/>
                </a:ext>
              </a:extLst>
            </p:cNvPr>
            <p:cNvSpPr/>
            <p:nvPr/>
          </p:nvSpPr>
          <p:spPr>
            <a:xfrm>
              <a:off x="13405039" y="9785684"/>
              <a:ext cx="5099800" cy="374809"/>
            </a:xfrm>
            <a:prstGeom prst="cloud">
              <a:avLst/>
            </a:prstGeom>
            <a:noFill/>
            <a:ln w="12700" cap="flat">
              <a:solidFill>
                <a:srgbClr val="00B050"/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6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 Medium"/>
              </a:endParaRPr>
            </a:p>
          </p:txBody>
        </p:sp>
      </p:grpSp>
      <p:sp>
        <p:nvSpPr>
          <p:cNvPr id="1059" name="TextBox 1058">
            <a:extLst>
              <a:ext uri="{FF2B5EF4-FFF2-40B4-BE49-F238E27FC236}">
                <a16:creationId xmlns:a16="http://schemas.microsoft.com/office/drawing/2014/main" id="{02327F5C-853F-A78A-EA2D-6ADF9146E818}"/>
              </a:ext>
            </a:extLst>
          </p:cNvPr>
          <p:cNvSpPr txBox="1"/>
          <p:nvPr/>
        </p:nvSpPr>
        <p:spPr>
          <a:xfrm>
            <a:off x="48125" y="6293354"/>
            <a:ext cx="1145355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[1]</a:t>
            </a:r>
            <a:r>
              <a:rPr lang="ru-RU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Распоряжение Правительства РФ от 12.10.2019 N 2406-р (ред. от 09.06.2023) «Об утверждении перечня жизненно необходимых и важнейших лекарственных препаратов</a:t>
            </a:r>
            <a:r>
              <a:rPr lang="en-US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</a:t>
            </a:r>
            <a:r>
              <a:rPr lang="ru-RU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</a:t>
            </a:r>
          </a:p>
          <a:p>
            <a:pPr marL="182563" indent="-182563"/>
            <a:r>
              <a:rPr lang="en-US" sz="1000" b="0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[2]</a:t>
            </a:r>
            <a:r>
              <a:rPr lang="ru-RU" sz="1000" b="0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b="0" i="0" dirty="0" err="1">
                <a:solidFill>
                  <a:srgbClr val="222222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Сыраева</a:t>
            </a:r>
            <a:r>
              <a:rPr lang="ru-RU" sz="1000" b="0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Г. И. и др. Количественная и качественная оценка применения нестероидных противовоспалительных средств в Российской Федерации за 10 лет //Качественная клиническая практика. – 2022. – №. 3. – С. 19-30.</a:t>
            </a:r>
            <a:endParaRPr lang="ru-RU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Актуальность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24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D4BA6C-106F-2CE2-63C5-2DC5A09D3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ACB3BC5-62CB-B44F-16AF-9034B1EAA74B}"/>
              </a:ext>
            </a:extLst>
          </p:cNvPr>
          <p:cNvSpPr txBox="1"/>
          <p:nvPr/>
        </p:nvSpPr>
        <p:spPr>
          <a:xfrm>
            <a:off x="631469" y="660528"/>
            <a:ext cx="10784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u="sng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Цель:</a:t>
            </a:r>
            <a:r>
              <a:rPr lang="ru-RU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изучить</a:t>
            </a:r>
            <a:r>
              <a:rPr lang="ru-RU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влияние межмолекулярных взаимодействий и электронного окружения на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особенности структуры и молекулярной динамики НПВП (на примере ибупрофена)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56D003B-C578-7130-F60B-F6BDC45287BA}"/>
              </a:ext>
            </a:extLst>
          </p:cNvPr>
          <p:cNvSpPr txBox="1"/>
          <p:nvPr/>
        </p:nvSpPr>
        <p:spPr>
          <a:xfrm>
            <a:off x="-31175" y="1851624"/>
            <a:ext cx="6096001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u="sng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Основные задачи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lvl="0" indent="-342900" algn="just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Исследовать особенности внутри- и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межмоле-кулярной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динамики рацемата ибупрофена с использованием неупругого рассеяния нейтронов и комплементарных методов.</a:t>
            </a:r>
            <a:endParaRPr lang="ru-RU" sz="20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Исследовать динамику ибупрофена в приближении 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DFT</a:t>
            </a:r>
            <a:r>
              <a:rPr lang="ru-RU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с использованием  в качестве структурной модели циклического </a:t>
            </a:r>
            <a:r>
              <a:rPr lang="ru-RU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димера</a:t>
            </a:r>
            <a:r>
              <a:rPr lang="ru-RU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R- </a:t>
            </a:r>
            <a:r>
              <a:rPr lang="ru-RU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 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S-</a:t>
            </a:r>
            <a:r>
              <a:rPr lang="ru-RU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энантиомеров ибупрофена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Выполнить сравнительный анализ результатов экспериментальных исследований и молекулярного моделирования.</a:t>
            </a:r>
          </a:p>
          <a:p>
            <a:pPr marL="342900" lvl="0" indent="-342900" algn="just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Исследовать влияние электронного окружения на динамику ключевых структурных фрагментов ибупрофена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BFDEC99-23E3-B833-CFAE-C99891B6DDA5}"/>
              </a:ext>
            </a:extLst>
          </p:cNvPr>
          <p:cNvSpPr/>
          <p:nvPr/>
        </p:nvSpPr>
        <p:spPr>
          <a:xfrm>
            <a:off x="-2" y="1850466"/>
            <a:ext cx="12192002" cy="531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51" y="19332"/>
            <a:ext cx="12192000" cy="612028"/>
          </a:xfrm>
        </p:spPr>
        <p:txBody>
          <a:bodyPr/>
          <a:lstStyle/>
          <a:p>
            <a:pPr algn="ctr"/>
            <a:r>
              <a:rPr lang="ru-RU" dirty="0"/>
              <a:t>Цель, задачи и объект исследования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983DCB1-07F3-5B10-0B8C-248EE72D64FD}"/>
              </a:ext>
            </a:extLst>
          </p:cNvPr>
          <p:cNvSpPr/>
          <p:nvPr/>
        </p:nvSpPr>
        <p:spPr>
          <a:xfrm rot="5400000">
            <a:off x="3620283" y="4353459"/>
            <a:ext cx="4924698" cy="4571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70BD3DA-D1C2-F589-DB4D-4F92EB4EA98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03182" y="5403144"/>
            <a:ext cx="2438629" cy="118676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75D0F10-A26A-B86E-D7BE-D3F77BBA871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73373" y="5447687"/>
            <a:ext cx="2353919" cy="118526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3AF4574-D952-2B28-E59D-BBE43E3E87CD}"/>
              </a:ext>
            </a:extLst>
          </p:cNvPr>
          <p:cNvSpPr txBox="1"/>
          <p:nvPr/>
        </p:nvSpPr>
        <p:spPr>
          <a:xfrm>
            <a:off x="9453858" y="6456770"/>
            <a:ext cx="2192949" cy="3026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Анионная форма</a:t>
            </a:r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B8ADF2-97B6-2C39-8C27-751157508745}"/>
              </a:ext>
            </a:extLst>
          </p:cNvPr>
          <p:cNvSpPr txBox="1"/>
          <p:nvPr/>
        </p:nvSpPr>
        <p:spPr>
          <a:xfrm>
            <a:off x="6565204" y="6456770"/>
            <a:ext cx="2192949" cy="3026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Ион-парная форма</a:t>
            </a:r>
            <a:endParaRPr lang="ru-RU" dirty="0"/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AEB6AABA-39D6-75EB-E037-6C32E656C82C}"/>
              </a:ext>
            </a:extLst>
          </p:cNvPr>
          <p:cNvGrpSpPr/>
          <p:nvPr/>
        </p:nvGrpSpPr>
        <p:grpSpPr>
          <a:xfrm>
            <a:off x="6308432" y="2247446"/>
            <a:ext cx="5660016" cy="1409835"/>
            <a:chOff x="385615" y="738397"/>
            <a:chExt cx="7919528" cy="1984077"/>
          </a:xfrm>
        </p:grpSpPr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C3776E56-E4D8-AEA3-D4CC-8690C27DC0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909178" y="738397"/>
              <a:ext cx="3238934" cy="1600791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8FEF0AF-D327-D82E-658E-C41505762D2C}"/>
                </a:ext>
              </a:extLst>
            </p:cNvPr>
            <p:cNvSpPr txBox="1"/>
            <p:nvPr/>
          </p:nvSpPr>
          <p:spPr>
            <a:xfrm>
              <a:off x="4029163" y="1336248"/>
              <a:ext cx="744795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b="1" dirty="0">
                  <a:solidFill>
                    <a:schemeClr val="accent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+</a:t>
              </a:r>
            </a:p>
          </p:txBody>
        </p:sp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id="{331AD4E2-72BB-53E2-FFBC-E17C299433D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85615" y="781150"/>
              <a:ext cx="3303646" cy="1600791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79D80C7-AE11-E30B-CB5C-0255855BB849}"/>
                </a:ext>
              </a:extLst>
            </p:cNvPr>
            <p:cNvSpPr txBox="1"/>
            <p:nvPr/>
          </p:nvSpPr>
          <p:spPr>
            <a:xfrm>
              <a:off x="5145743" y="2202709"/>
              <a:ext cx="3159400" cy="5197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dirty="0">
                  <a:solidFill>
                    <a:srgbClr val="C00000"/>
                  </a:solidFill>
                  <a:effectLst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R</a:t>
              </a:r>
              <a:r>
                <a:rPr lang="ru-RU" dirty="0">
                  <a:solidFill>
                    <a:srgbClr val="C00000"/>
                  </a:solidFill>
                  <a:effectLst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-энантиомер</a:t>
              </a:r>
              <a:endParaRPr lang="ru-RU" dirty="0">
                <a:solidFill>
                  <a:srgbClr val="C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1DD3360-C125-8346-5613-BE02333B776B}"/>
                </a:ext>
              </a:extLst>
            </p:cNvPr>
            <p:cNvSpPr txBox="1"/>
            <p:nvPr/>
          </p:nvSpPr>
          <p:spPr>
            <a:xfrm>
              <a:off x="767334" y="2202709"/>
              <a:ext cx="3159401" cy="5197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dirty="0">
                  <a:solidFill>
                    <a:srgbClr val="00B05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S</a:t>
              </a:r>
              <a:r>
                <a:rPr lang="ru-RU" dirty="0">
                  <a:solidFill>
                    <a:srgbClr val="00B050"/>
                  </a:solidFill>
                  <a:effectLst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-энантиомер</a:t>
              </a:r>
              <a:endParaRPr lang="ru-RU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BEB76B6F-E8F3-74D7-6E7B-F593C3DFFAD7}"/>
              </a:ext>
            </a:extLst>
          </p:cNvPr>
          <p:cNvGrpSpPr/>
          <p:nvPr/>
        </p:nvGrpSpPr>
        <p:grpSpPr>
          <a:xfrm>
            <a:off x="6205567" y="3571905"/>
            <a:ext cx="5712151" cy="1831239"/>
            <a:chOff x="3299485" y="3276132"/>
            <a:chExt cx="6974555" cy="2181115"/>
          </a:xfrm>
        </p:grpSpPr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id="{1D0CC7D4-3C97-DE3B-DA8D-EBAF2B8D4ED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99485" y="3276132"/>
              <a:ext cx="6974555" cy="2181115"/>
            </a:xfrm>
            <a:prstGeom prst="rect">
              <a:avLst/>
            </a:prstGeom>
          </p:spPr>
        </p:pic>
        <p:sp>
          <p:nvSpPr>
            <p:cNvPr id="24" name="Овал 23">
              <a:extLst>
                <a:ext uri="{FF2B5EF4-FFF2-40B4-BE49-F238E27FC236}">
                  <a16:creationId xmlns:a16="http://schemas.microsoft.com/office/drawing/2014/main" id="{34EF1A44-4718-EC1B-23D1-4470ADC576B5}"/>
                </a:ext>
              </a:extLst>
            </p:cNvPr>
            <p:cNvSpPr/>
            <p:nvPr/>
          </p:nvSpPr>
          <p:spPr>
            <a:xfrm>
              <a:off x="6063914" y="3649929"/>
              <a:ext cx="1771625" cy="1260968"/>
            </a:xfrm>
            <a:prstGeom prst="ellipse">
              <a:avLst/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D7D8562A-02F7-FBB8-C88D-C0D103544396}"/>
              </a:ext>
            </a:extLst>
          </p:cNvPr>
          <p:cNvSpPr txBox="1"/>
          <p:nvPr/>
        </p:nvSpPr>
        <p:spPr>
          <a:xfrm>
            <a:off x="6159704" y="5093539"/>
            <a:ext cx="60499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Циклический</a:t>
            </a:r>
            <a:r>
              <a:rPr lang="ru-RU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димер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ибупрофена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5508395-C40C-0099-6BD0-2B55FA39EBE7}"/>
              </a:ext>
            </a:extLst>
          </p:cNvPr>
          <p:cNvSpPr txBox="1"/>
          <p:nvPr/>
        </p:nvSpPr>
        <p:spPr>
          <a:xfrm>
            <a:off x="6127176" y="1878704"/>
            <a:ext cx="606482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200" b="1" u="sng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Объект исследования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2571907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1B77B-9448-EB59-49BF-A03F8AC9A7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D00D8AA1-458D-5DDB-B95A-124F43173B10}"/>
              </a:ext>
            </a:extLst>
          </p:cNvPr>
          <p:cNvSpPr txBox="1">
            <a:spLocks/>
          </p:cNvSpPr>
          <p:nvPr/>
        </p:nvSpPr>
        <p:spPr>
          <a:xfrm>
            <a:off x="0" y="34162"/>
            <a:ext cx="12162894" cy="51609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dirty="0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Основные методы исследования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8853DA-F6DB-4A2E-A51A-6011A07E699F}"/>
              </a:ext>
            </a:extLst>
          </p:cNvPr>
          <p:cNvSpPr txBox="1"/>
          <p:nvPr/>
        </p:nvSpPr>
        <p:spPr>
          <a:xfrm>
            <a:off x="66178" y="4672353"/>
            <a:ext cx="456603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Раман-спектроскопия:</a:t>
            </a:r>
            <a:r>
              <a:rPr lang="ru-RU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Confotec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MR200</a:t>
            </a:r>
            <a:r>
              <a:rPr lang="ru-RU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в сочетании </a:t>
            </a:r>
          </a:p>
          <a:p>
            <a:r>
              <a:rPr lang="ru-RU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 прямым микроскопом 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NIKON Ni</a:t>
            </a:r>
            <a:r>
              <a:rPr lang="ru-RU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Синий лазер с длиной волны 473 нм</a:t>
            </a:r>
          </a:p>
          <a:p>
            <a:r>
              <a:rPr lang="ru-RU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Диапазон измерений 40</a:t>
            </a:r>
            <a:r>
              <a:rPr lang="en-US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0</a:t>
            </a:r>
            <a:r>
              <a:rPr lang="ru-RU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-4000 см</a:t>
            </a:r>
            <a:r>
              <a:rPr lang="ru-RU" baseline="300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-1</a:t>
            </a:r>
            <a:endParaRPr lang="ru-RU" dirty="0"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ЛНФ, ОИЯИ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2681FB-F140-775A-96AC-0AF3B6620A4B}"/>
              </a:ext>
            </a:extLst>
          </p:cNvPr>
          <p:cNvSpPr txBox="1"/>
          <p:nvPr/>
        </p:nvSpPr>
        <p:spPr>
          <a:xfrm>
            <a:off x="7622562" y="4672353"/>
            <a:ext cx="437196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ИК-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спектроскопия:</a:t>
            </a:r>
            <a:r>
              <a:rPr lang="ru-RU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</a:p>
          <a:p>
            <a:pPr algn="r"/>
            <a:r>
              <a:rPr lang="ru-RU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Nicolet</a:t>
            </a:r>
            <a:r>
              <a:rPr lang="ru-RU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iS50 FTIR </a:t>
            </a:r>
          </a:p>
          <a:p>
            <a:pPr algn="r"/>
            <a:r>
              <a:rPr lang="ru-RU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Диапазон 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400–4000 </a:t>
            </a:r>
            <a:r>
              <a:rPr lang="ru-RU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см</a:t>
            </a:r>
            <a:r>
              <a:rPr lang="en-US" baseline="30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-1</a:t>
            </a:r>
            <a:endParaRPr lang="ru-RU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r"/>
            <a:r>
              <a:rPr lang="ru-RU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Таблетка </a:t>
            </a:r>
            <a:r>
              <a:rPr lang="ru-RU" dirty="0" err="1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KBr</a:t>
            </a:r>
            <a:r>
              <a:rPr lang="ru-RU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</a:p>
          <a:p>
            <a:pPr algn="r"/>
            <a:r>
              <a:rPr lang="ru-RU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НИЦ «Курчатовский Институт» </a:t>
            </a:r>
            <a:endParaRPr lang="ru-RU" sz="2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75EA47EB-3964-618D-4766-676411953AF3}"/>
              </a:ext>
            </a:extLst>
          </p:cNvPr>
          <p:cNvCxnSpPr>
            <a:cxnSpLocks/>
          </p:cNvCxnSpPr>
          <p:nvPr/>
        </p:nvCxnSpPr>
        <p:spPr>
          <a:xfrm flipV="1">
            <a:off x="8578748" y="3894719"/>
            <a:ext cx="0" cy="2982937"/>
          </a:xfrm>
          <a:prstGeom prst="line">
            <a:avLst/>
          </a:prstGeom>
          <a:ln w="3810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3"/>
          <p:cNvGrpSpPr/>
          <p:nvPr/>
        </p:nvGrpSpPr>
        <p:grpSpPr>
          <a:xfrm>
            <a:off x="3826155" y="3983631"/>
            <a:ext cx="4752593" cy="2745020"/>
            <a:chOff x="3600185" y="876638"/>
            <a:chExt cx="4752593" cy="2745020"/>
          </a:xfrm>
        </p:grpSpPr>
        <p:pic>
          <p:nvPicPr>
            <p:cNvPr id="1036" name="Picture 12">
              <a:extLst>
                <a:ext uri="{FF2B5EF4-FFF2-40B4-BE49-F238E27FC236}">
                  <a16:creationId xmlns:a16="http://schemas.microsoft.com/office/drawing/2014/main" id="{EA6F43D6-29E3-C75E-B0A8-4A0523E3A70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0275" y="2117366"/>
              <a:ext cx="2517988" cy="15042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09D11A9-E5FC-16DB-9C60-3AAA6B376BA1}"/>
                </a:ext>
              </a:extLst>
            </p:cNvPr>
            <p:cNvSpPr txBox="1"/>
            <p:nvPr/>
          </p:nvSpPr>
          <p:spPr>
            <a:xfrm>
              <a:off x="3600185" y="876638"/>
              <a:ext cx="4752593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b="1" dirty="0">
                  <a:solidFill>
                    <a:srgbClr val="00206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М</a:t>
              </a:r>
              <a:r>
                <a:rPr lang="ru-RU" b="1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етод DFT: </a:t>
              </a:r>
              <a:endParaRPr lang="en-US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  <a:p>
              <a:pPr algn="ctr"/>
              <a:r>
                <a:rPr lang="ru-RU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П</a:t>
              </a:r>
              <a:r>
                <a:rPr lang="ru-RU" dirty="0">
                  <a:effectLst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рограммный пакет</a:t>
              </a:r>
              <a:r>
                <a:rPr lang="en-US" dirty="0">
                  <a:effectLst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:</a:t>
              </a:r>
              <a:r>
                <a:rPr lang="ru-RU" dirty="0">
                  <a:effectLst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ORCA. </a:t>
              </a:r>
            </a:p>
            <a:p>
              <a:pPr algn="ctr"/>
              <a:r>
                <a:rPr lang="ru-RU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У</a:t>
              </a:r>
              <a:r>
                <a:rPr lang="ru-RU" dirty="0">
                  <a:effectLst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ровень теории</a:t>
              </a:r>
              <a:r>
                <a:rPr lang="ru-RU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:</a:t>
              </a:r>
              <a:r>
                <a:rPr lang="ru-RU" dirty="0">
                  <a:effectLst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BP86/def2-TZVP</a:t>
              </a:r>
            </a:p>
          </p:txBody>
        </p:sp>
      </p:grp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63BB081A-BE87-CF4B-26A8-074D5EA4188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45314" y="2137296"/>
            <a:ext cx="2646686" cy="2646686"/>
          </a:xfrm>
          <a:prstGeom prst="rect">
            <a:avLst/>
          </a:prstGeom>
        </p:spPr>
      </p:pic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FA911A84-55FB-2127-C40F-D18BDD1D81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970" y="2109860"/>
            <a:ext cx="2352820" cy="2444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F67BE00B-89DC-F0F3-9BDD-01AE87E9C37A}"/>
              </a:ext>
            </a:extLst>
          </p:cNvPr>
          <p:cNvGrpSpPr/>
          <p:nvPr/>
        </p:nvGrpSpPr>
        <p:grpSpPr>
          <a:xfrm>
            <a:off x="2912249" y="863242"/>
            <a:ext cx="6633065" cy="2942920"/>
            <a:chOff x="2848070" y="3652317"/>
            <a:chExt cx="6633065" cy="294292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A11F21AA-EFB1-A956-098D-699F63AB152D}"/>
                </a:ext>
              </a:extLst>
            </p:cNvPr>
            <p:cNvSpPr/>
            <p:nvPr/>
          </p:nvSpPr>
          <p:spPr>
            <a:xfrm>
              <a:off x="2848070" y="3652317"/>
              <a:ext cx="6451791" cy="2942920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rgbClr val="C8E3FB"/>
              </a:solidFill>
            </a:ln>
            <a:effectLst>
              <a:glow>
                <a:schemeClr val="bg2"/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83ECB11-2909-2BE5-478A-DC54EEF2B702}"/>
                </a:ext>
              </a:extLst>
            </p:cNvPr>
            <p:cNvSpPr txBox="1"/>
            <p:nvPr/>
          </p:nvSpPr>
          <p:spPr>
            <a:xfrm>
              <a:off x="5192614" y="3891095"/>
              <a:ext cx="4288521" cy="14773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b="1" dirty="0">
                  <a:solidFill>
                    <a:srgbClr val="00206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Нейтронная спектроскопия:</a:t>
              </a:r>
            </a:p>
            <a:p>
              <a:r>
                <a:rPr lang="ru-RU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Спектрометр</a:t>
              </a:r>
              <a:r>
                <a:rPr lang="ru-RU" b="1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ru-RU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НЕРА на ИБР-2</a:t>
              </a:r>
            </a:p>
            <a:p>
              <a:r>
                <a:rPr lang="ru-RU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Диапазон передачи энергии 0 – 1200 см</a:t>
              </a:r>
              <a:r>
                <a:rPr lang="ru-RU" baseline="30000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-1</a:t>
              </a:r>
              <a:r>
                <a:rPr lang="ru-RU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</a:p>
            <a:p>
              <a:r>
                <a:rPr lang="ru-RU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Температура: 5 – 200К</a:t>
              </a:r>
            </a:p>
            <a:p>
              <a:r>
                <a:rPr lang="ru-RU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ЛНФ, ОИЯИ</a:t>
              </a:r>
            </a:p>
          </p:txBody>
        </p:sp>
        <p:pic>
          <p:nvPicPr>
            <p:cNvPr id="2" name="Рисунок 1">
              <a:extLst>
                <a:ext uri="{FF2B5EF4-FFF2-40B4-BE49-F238E27FC236}">
                  <a16:creationId xmlns:a16="http://schemas.microsoft.com/office/drawing/2014/main" id="{9A6C7504-B06C-F283-34D4-38CBA355B0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1036" y="3839921"/>
              <a:ext cx="2221578" cy="26208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B14C7375-B2CF-20AC-4DE0-A4F3E11D73A1}"/>
              </a:ext>
            </a:extLst>
          </p:cNvPr>
          <p:cNvCxnSpPr>
            <a:cxnSpLocks/>
          </p:cNvCxnSpPr>
          <p:nvPr/>
        </p:nvCxnSpPr>
        <p:spPr>
          <a:xfrm>
            <a:off x="3785205" y="3894719"/>
            <a:ext cx="0" cy="2952519"/>
          </a:xfrm>
          <a:prstGeom prst="line">
            <a:avLst/>
          </a:prstGeom>
          <a:ln w="3810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1123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3A5151-9A7A-3AB4-327D-08B8B6A0A3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" name="Группа 118">
            <a:extLst>
              <a:ext uri="{FF2B5EF4-FFF2-40B4-BE49-F238E27FC236}">
                <a16:creationId xmlns:a16="http://schemas.microsoft.com/office/drawing/2014/main" id="{8405DAA0-D100-02F0-583B-B208252DC8C2}"/>
              </a:ext>
            </a:extLst>
          </p:cNvPr>
          <p:cNvGrpSpPr/>
          <p:nvPr/>
        </p:nvGrpSpPr>
        <p:grpSpPr>
          <a:xfrm>
            <a:off x="0" y="774790"/>
            <a:ext cx="9503229" cy="4149227"/>
            <a:chOff x="0" y="774790"/>
            <a:chExt cx="9503229" cy="4149227"/>
          </a:xfrm>
        </p:grpSpPr>
        <p:grpSp>
          <p:nvGrpSpPr>
            <p:cNvPr id="7" name="Группа 6">
              <a:extLst>
                <a:ext uri="{FF2B5EF4-FFF2-40B4-BE49-F238E27FC236}">
                  <a16:creationId xmlns:a16="http://schemas.microsoft.com/office/drawing/2014/main" id="{976CB36D-FDA5-A032-B090-9E46C7F207B8}"/>
                </a:ext>
              </a:extLst>
            </p:cNvPr>
            <p:cNvGrpSpPr/>
            <p:nvPr/>
          </p:nvGrpSpPr>
          <p:grpSpPr>
            <a:xfrm>
              <a:off x="0" y="992821"/>
              <a:ext cx="9503229" cy="3931196"/>
              <a:chOff x="1042830" y="1674686"/>
              <a:chExt cx="9970856" cy="4020799"/>
            </a:xfrm>
          </p:grpSpPr>
          <p:grpSp>
            <p:nvGrpSpPr>
              <p:cNvPr id="11" name="Группа 10">
                <a:extLst>
                  <a:ext uri="{FF2B5EF4-FFF2-40B4-BE49-F238E27FC236}">
                    <a16:creationId xmlns:a16="http://schemas.microsoft.com/office/drawing/2014/main" id="{EEBE3C56-04E3-0A16-B855-0289BD166F71}"/>
                  </a:ext>
                </a:extLst>
              </p:cNvPr>
              <p:cNvGrpSpPr/>
              <p:nvPr/>
            </p:nvGrpSpPr>
            <p:grpSpPr>
              <a:xfrm>
                <a:off x="1062521" y="1674686"/>
                <a:ext cx="9951165" cy="4020799"/>
                <a:chOff x="2681827" y="1166874"/>
                <a:chExt cx="9469438" cy="3710626"/>
              </a:xfrm>
            </p:grpSpPr>
            <p:graphicFrame>
              <p:nvGraphicFramePr>
                <p:cNvPr id="4" name="Объект 3">
                  <a:extLst>
                    <a:ext uri="{FF2B5EF4-FFF2-40B4-BE49-F238E27FC236}">
                      <a16:creationId xmlns:a16="http://schemas.microsoft.com/office/drawing/2014/main" id="{7326F01A-06B9-4EFA-89B4-E1A18D3E3CAA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2681827" y="1175450"/>
                <a:ext cx="9469438" cy="37020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name="SPW 14.0 Graph" r:id="rId3" imgW="9884520" imgH="3864960" progId="SigmaPlotGraphicObject.13">
                        <p:embed/>
                      </p:oleObj>
                    </mc:Choice>
                    <mc:Fallback>
                      <p:oleObj name="SPW 14.0 Graph" r:id="rId3" imgW="9884520" imgH="3864960" progId="SigmaPlotGraphicObject.13">
                        <p:embed/>
                        <p:pic>
                          <p:nvPicPr>
                            <p:cNvPr id="4" name="Объект 3">
                              <a:extLst>
                                <a:ext uri="{FF2B5EF4-FFF2-40B4-BE49-F238E27FC236}">
                                  <a16:creationId xmlns:a16="http://schemas.microsoft.com/office/drawing/2014/main" id="{DDA993BF-300B-B846-2320-DC914B8BF950}"/>
                                </a:ext>
                              </a:extLst>
                            </p:cNvPr>
                            <p:cNvPicPr/>
                            <p:nvPr/>
                          </p:nvPicPr>
                          <p:blipFill>
                            <a:blip r:embed="rId4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2681827" y="1175450"/>
                              <a:ext cx="9469438" cy="3702050"/>
                            </a:xfrm>
                            <a:prstGeom prst="rect">
                              <a:avLst/>
                            </a:prstGeom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6" name="Прямоугольник 5">
                  <a:extLst>
                    <a:ext uri="{FF2B5EF4-FFF2-40B4-BE49-F238E27FC236}">
                      <a16:creationId xmlns:a16="http://schemas.microsoft.com/office/drawing/2014/main" id="{79FBC400-3B9E-A771-AC82-A81B1FE4C53E}"/>
                    </a:ext>
                  </a:extLst>
                </p:cNvPr>
                <p:cNvSpPr/>
                <p:nvPr/>
              </p:nvSpPr>
              <p:spPr>
                <a:xfrm>
                  <a:off x="6982691" y="1166874"/>
                  <a:ext cx="1278082" cy="288017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9CAABDD5-BCE2-4717-15B6-962C49CBD8DE}"/>
                  </a:ext>
                </a:extLst>
              </p:cNvPr>
              <p:cNvSpPr/>
              <p:nvPr/>
            </p:nvSpPr>
            <p:spPr>
              <a:xfrm>
                <a:off x="5001856" y="5267459"/>
                <a:ext cx="2867891" cy="42802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D80B81D5-FC02-CA8F-5771-0ACA7E0A60AD}"/>
                  </a:ext>
                </a:extLst>
              </p:cNvPr>
              <p:cNvSpPr/>
              <p:nvPr/>
            </p:nvSpPr>
            <p:spPr>
              <a:xfrm>
                <a:off x="1915928" y="4839432"/>
                <a:ext cx="8832101" cy="30721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896329A-C69B-3A26-56CF-B7CDCF453CCA}"/>
                  </a:ext>
                </a:extLst>
              </p:cNvPr>
              <p:cNvSpPr txBox="1"/>
              <p:nvPr/>
            </p:nvSpPr>
            <p:spPr>
              <a:xfrm>
                <a:off x="1899481" y="4683332"/>
                <a:ext cx="342900" cy="4092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463AC5A-B804-6970-B5BB-40EC74E68A16}"/>
                  </a:ext>
                </a:extLst>
              </p:cNvPr>
              <p:cNvSpPr txBox="1"/>
              <p:nvPr/>
            </p:nvSpPr>
            <p:spPr>
              <a:xfrm>
                <a:off x="2750148" y="4683332"/>
                <a:ext cx="881631" cy="4092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50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6BFD2FE-D47F-371F-82A4-FF31778702C4}"/>
                  </a:ext>
                </a:extLst>
              </p:cNvPr>
              <p:cNvSpPr txBox="1"/>
              <p:nvPr/>
            </p:nvSpPr>
            <p:spPr>
              <a:xfrm>
                <a:off x="3590945" y="4683332"/>
                <a:ext cx="881631" cy="4092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100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8DA37DD-C75C-0517-AB9C-093DE9A1FB24}"/>
                  </a:ext>
                </a:extLst>
              </p:cNvPr>
              <p:cNvSpPr txBox="1"/>
              <p:nvPr/>
            </p:nvSpPr>
            <p:spPr>
              <a:xfrm>
                <a:off x="4482967" y="4683332"/>
                <a:ext cx="881631" cy="4092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150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3FEED14-9091-ECCF-05A1-E257275AB130}"/>
                  </a:ext>
                </a:extLst>
              </p:cNvPr>
              <p:cNvSpPr txBox="1"/>
              <p:nvPr/>
            </p:nvSpPr>
            <p:spPr>
              <a:xfrm>
                <a:off x="5142132" y="4683332"/>
                <a:ext cx="881631" cy="4092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200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C6389AD-C3EB-FAC1-5848-153B6EE16474}"/>
                  </a:ext>
                </a:extLst>
              </p:cNvPr>
              <p:cNvSpPr txBox="1"/>
              <p:nvPr/>
            </p:nvSpPr>
            <p:spPr>
              <a:xfrm>
                <a:off x="6352673" y="4683332"/>
                <a:ext cx="881631" cy="4092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300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06981C1-81CF-28AC-DC3A-EE1702EAA6E0}"/>
                  </a:ext>
                </a:extLst>
              </p:cNvPr>
              <p:cNvSpPr txBox="1"/>
              <p:nvPr/>
            </p:nvSpPr>
            <p:spPr>
              <a:xfrm>
                <a:off x="7552823" y="4683332"/>
                <a:ext cx="881631" cy="4092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400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2D67028-1913-BF05-D491-2D2A17C1BC1D}"/>
                  </a:ext>
                </a:extLst>
              </p:cNvPr>
              <p:cNvSpPr txBox="1"/>
              <p:nvPr/>
            </p:nvSpPr>
            <p:spPr>
              <a:xfrm>
                <a:off x="8380841" y="4683332"/>
                <a:ext cx="881631" cy="4092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600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61862D9-2B72-C120-57D4-2B5C66E0BA15}"/>
                  </a:ext>
                </a:extLst>
              </p:cNvPr>
              <p:cNvSpPr txBox="1"/>
              <p:nvPr/>
            </p:nvSpPr>
            <p:spPr>
              <a:xfrm>
                <a:off x="9223504" y="4683332"/>
                <a:ext cx="881631" cy="4092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800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CA1DEF1-4112-8DD4-9326-44E2D070CF88}"/>
                  </a:ext>
                </a:extLst>
              </p:cNvPr>
              <p:cNvSpPr txBox="1"/>
              <p:nvPr/>
            </p:nvSpPr>
            <p:spPr>
              <a:xfrm>
                <a:off x="9979098" y="4683332"/>
                <a:ext cx="881631" cy="4092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1000</a:t>
                </a:r>
              </a:p>
            </p:txBody>
          </p:sp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F3996922-86B7-D115-43E5-8A5267C94089}"/>
                  </a:ext>
                </a:extLst>
              </p:cNvPr>
              <p:cNvSpPr/>
              <p:nvPr/>
            </p:nvSpPr>
            <p:spPr>
              <a:xfrm rot="16200000">
                <a:off x="369771" y="2971926"/>
                <a:ext cx="2329412" cy="91127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4ED0D09-EC26-E3A3-4481-A4CA9738D84D}"/>
                  </a:ext>
                </a:extLst>
              </p:cNvPr>
              <p:cNvSpPr txBox="1"/>
              <p:nvPr/>
            </p:nvSpPr>
            <p:spPr>
              <a:xfrm>
                <a:off x="1540306" y="4192197"/>
                <a:ext cx="88163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500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DA63D66-258C-0957-1516-0ED2241F3C1C}"/>
                  </a:ext>
                </a:extLst>
              </p:cNvPr>
              <p:cNvSpPr txBox="1"/>
              <p:nvPr/>
            </p:nvSpPr>
            <p:spPr>
              <a:xfrm>
                <a:off x="1446787" y="3572110"/>
                <a:ext cx="88163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1000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36B01959-6E16-4078-8C84-753B9D98A188}"/>
                  </a:ext>
                </a:extLst>
              </p:cNvPr>
              <p:cNvSpPr txBox="1"/>
              <p:nvPr/>
            </p:nvSpPr>
            <p:spPr>
              <a:xfrm>
                <a:off x="1446787" y="2972581"/>
                <a:ext cx="88163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1500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C421B56-1E7D-730F-8DDB-94849A7F794F}"/>
                  </a:ext>
                </a:extLst>
              </p:cNvPr>
              <p:cNvSpPr txBox="1"/>
              <p:nvPr/>
            </p:nvSpPr>
            <p:spPr>
              <a:xfrm>
                <a:off x="1446787" y="2313810"/>
                <a:ext cx="88163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2000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029E2EF-72D3-A1CD-5C3C-1D96F96BF579}"/>
                  </a:ext>
                </a:extLst>
              </p:cNvPr>
              <p:cNvSpPr txBox="1"/>
              <p:nvPr/>
            </p:nvSpPr>
            <p:spPr>
              <a:xfrm rot="16200000">
                <a:off x="-60114" y="3118723"/>
                <a:ext cx="266755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S(</a:t>
                </a:r>
                <a:r>
                  <a:rPr lang="el-GR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ω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r>
                  <a:rPr lang="ru-RU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у.е.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F67D020A-BC82-4165-EA41-14E68D2E7C41}"/>
                  </a:ext>
                </a:extLst>
              </p:cNvPr>
              <p:cNvSpPr txBox="1"/>
              <p:nvPr/>
            </p:nvSpPr>
            <p:spPr>
              <a:xfrm>
                <a:off x="4539351" y="4980326"/>
                <a:ext cx="3664347" cy="4092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Передача энергии, см</a:t>
                </a:r>
                <a:r>
                  <a:rPr lang="ru-RU" sz="2000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-1</a:t>
                </a:r>
              </a:p>
            </p:txBody>
          </p:sp>
        </p:grpSp>
        <p:cxnSp>
          <p:nvCxnSpPr>
            <p:cNvPr id="35" name="Прямая со стрелкой 34">
              <a:extLst>
                <a:ext uri="{FF2B5EF4-FFF2-40B4-BE49-F238E27FC236}">
                  <a16:creationId xmlns:a16="http://schemas.microsoft.com/office/drawing/2014/main" id="{A81C64D9-004C-077E-FD0D-0C8EAA69D95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486931" y="1810379"/>
              <a:ext cx="2817279" cy="0"/>
            </a:xfrm>
            <a:prstGeom prst="straightConnector1">
              <a:avLst/>
            </a:prstGeom>
            <a:ln w="57150">
              <a:solidFill>
                <a:srgbClr val="00B05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Прямоугольник 40">
              <a:extLst>
                <a:ext uri="{FF2B5EF4-FFF2-40B4-BE49-F238E27FC236}">
                  <a16:creationId xmlns:a16="http://schemas.microsoft.com/office/drawing/2014/main" id="{0C33F4A1-2B2C-ACF8-61BE-2E6233DE7A33}"/>
                </a:ext>
              </a:extLst>
            </p:cNvPr>
            <p:cNvSpPr/>
            <p:nvPr/>
          </p:nvSpPr>
          <p:spPr>
            <a:xfrm>
              <a:off x="4536222" y="2509901"/>
              <a:ext cx="2077022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500" spc="-10" dirty="0">
                  <a:solidFill>
                    <a:srgbClr val="00206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Т</a:t>
              </a:r>
              <a:r>
                <a:rPr lang="en-US" sz="1500" spc="-1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орсионные</a:t>
              </a:r>
              <a:r>
                <a:rPr lang="ru-RU" sz="1500" spc="-10" dirty="0">
                  <a:solidFill>
                    <a:srgbClr val="00206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колебания алкильных групп</a:t>
              </a:r>
            </a:p>
          </p:txBody>
        </p:sp>
        <p:sp>
          <p:nvSpPr>
            <p:cNvPr id="42" name="Прямоугольник 41">
              <a:extLst>
                <a:ext uri="{FF2B5EF4-FFF2-40B4-BE49-F238E27FC236}">
                  <a16:creationId xmlns:a16="http://schemas.microsoft.com/office/drawing/2014/main" id="{BBB4B7E8-4130-400C-275E-5A0BB26BB496}"/>
                </a:ext>
              </a:extLst>
            </p:cNvPr>
            <p:cNvSpPr/>
            <p:nvPr/>
          </p:nvSpPr>
          <p:spPr>
            <a:xfrm>
              <a:off x="6566026" y="1479935"/>
              <a:ext cx="2759402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600" dirty="0">
                  <a:solidFill>
                    <a:srgbClr val="00206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CH </a:t>
              </a:r>
              <a:r>
                <a:rPr lang="en-US" sz="16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деформационные</a:t>
              </a:r>
              <a:r>
                <a:rPr lang="en-US" sz="1600" dirty="0">
                  <a:solidFill>
                    <a:srgbClr val="00206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(</a:t>
              </a:r>
              <a:r>
                <a:rPr lang="el-GR" sz="1600" dirty="0">
                  <a:solidFill>
                    <a:srgbClr val="00206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δ</a:t>
              </a:r>
              <a:r>
                <a:rPr lang="en-US" sz="1600" dirty="0">
                  <a:solidFill>
                    <a:srgbClr val="00206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l-GR" sz="1600" dirty="0">
                  <a:solidFill>
                    <a:srgbClr val="00206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ω</a:t>
              </a:r>
              <a:r>
                <a:rPr lang="en-US" sz="1600" dirty="0">
                  <a:solidFill>
                    <a:srgbClr val="00206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l-GR" sz="1600" dirty="0">
                  <a:solidFill>
                    <a:srgbClr val="00206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ρ</a:t>
              </a:r>
              <a:r>
                <a:rPr lang="en-US" sz="1600" dirty="0">
                  <a:solidFill>
                    <a:srgbClr val="00206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)</a:t>
              </a:r>
              <a:endPara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C99AC612-1C23-C9AC-2F15-FEFE2720CF20}"/>
                </a:ext>
              </a:extLst>
            </p:cNvPr>
            <p:cNvSpPr/>
            <p:nvPr/>
          </p:nvSpPr>
          <p:spPr>
            <a:xfrm>
              <a:off x="1601258" y="1591001"/>
              <a:ext cx="2305251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600" dirty="0">
                  <a:solidFill>
                    <a:srgbClr val="00206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Трансляционные, </a:t>
              </a:r>
              <a:r>
                <a:rPr lang="ru-RU" sz="16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либрационные</a:t>
              </a:r>
              <a:endPara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5" name="Прямая со стрелкой 54">
              <a:extLst>
                <a:ext uri="{FF2B5EF4-FFF2-40B4-BE49-F238E27FC236}">
                  <a16:creationId xmlns:a16="http://schemas.microsoft.com/office/drawing/2014/main" id="{02AC96A6-3986-FD87-47A6-22588C40186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47573" y="2524124"/>
              <a:ext cx="2765395" cy="17334"/>
            </a:xfrm>
            <a:prstGeom prst="straightConnector1">
              <a:avLst/>
            </a:prstGeom>
            <a:ln w="57150">
              <a:solidFill>
                <a:srgbClr val="00B05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Прямая со стрелкой 55">
              <a:extLst>
                <a:ext uri="{FF2B5EF4-FFF2-40B4-BE49-F238E27FC236}">
                  <a16:creationId xmlns:a16="http://schemas.microsoft.com/office/drawing/2014/main" id="{D949097E-D59A-BEFF-F010-542D1057360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93623" y="1617702"/>
              <a:ext cx="2653950" cy="4076"/>
            </a:xfrm>
            <a:prstGeom prst="straightConnector1">
              <a:avLst/>
            </a:prstGeom>
            <a:ln w="57150">
              <a:solidFill>
                <a:srgbClr val="00B05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Прямая соединительная линия 95">
              <a:extLst>
                <a:ext uri="{FF2B5EF4-FFF2-40B4-BE49-F238E27FC236}">
                  <a16:creationId xmlns:a16="http://schemas.microsoft.com/office/drawing/2014/main" id="{E892C47F-AAFB-D4BE-12FA-36023DFED89C}"/>
                </a:ext>
              </a:extLst>
            </p:cNvPr>
            <p:cNvCxnSpPr>
              <a:cxnSpLocks/>
            </p:cNvCxnSpPr>
            <p:nvPr/>
          </p:nvCxnSpPr>
          <p:spPr>
            <a:xfrm>
              <a:off x="4201616" y="1456792"/>
              <a:ext cx="0" cy="5786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BA5D3756-4AE0-86CC-C15F-6E6E6BEB28E3}"/>
                </a:ext>
              </a:extLst>
            </p:cNvPr>
            <p:cNvSpPr txBox="1"/>
            <p:nvPr/>
          </p:nvSpPr>
          <p:spPr>
            <a:xfrm>
              <a:off x="4001147" y="1081362"/>
              <a:ext cx="84028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25</a:t>
              </a:r>
            </a:p>
          </p:txBody>
        </p:sp>
        <p:cxnSp>
          <p:nvCxnSpPr>
            <p:cNvPr id="99" name="Прямая соединительная линия 98">
              <a:extLst>
                <a:ext uri="{FF2B5EF4-FFF2-40B4-BE49-F238E27FC236}">
                  <a16:creationId xmlns:a16="http://schemas.microsoft.com/office/drawing/2014/main" id="{DDF90F2C-A1AB-B2F4-735F-062AF48A4E00}"/>
                </a:ext>
              </a:extLst>
            </p:cNvPr>
            <p:cNvCxnSpPr>
              <a:cxnSpLocks/>
            </p:cNvCxnSpPr>
            <p:nvPr/>
          </p:nvCxnSpPr>
          <p:spPr>
            <a:xfrm>
              <a:off x="7293981" y="1447152"/>
              <a:ext cx="0" cy="5786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Прямая соединительная линия 100">
              <a:extLst>
                <a:ext uri="{FF2B5EF4-FFF2-40B4-BE49-F238E27FC236}">
                  <a16:creationId xmlns:a16="http://schemas.microsoft.com/office/drawing/2014/main" id="{C466352E-D89D-2871-86C2-5843E6D7B5AE}"/>
                </a:ext>
              </a:extLst>
            </p:cNvPr>
            <p:cNvCxnSpPr>
              <a:cxnSpLocks/>
            </p:cNvCxnSpPr>
            <p:nvPr/>
          </p:nvCxnSpPr>
          <p:spPr>
            <a:xfrm>
              <a:off x="8092642" y="1458712"/>
              <a:ext cx="0" cy="5786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Прямая соединительная линия 101">
              <a:extLst>
                <a:ext uri="{FF2B5EF4-FFF2-40B4-BE49-F238E27FC236}">
                  <a16:creationId xmlns:a16="http://schemas.microsoft.com/office/drawing/2014/main" id="{E3A03A63-DD13-02EF-64EA-E0DD7F39F7F7}"/>
                </a:ext>
              </a:extLst>
            </p:cNvPr>
            <p:cNvCxnSpPr>
              <a:cxnSpLocks/>
            </p:cNvCxnSpPr>
            <p:nvPr/>
          </p:nvCxnSpPr>
          <p:spPr>
            <a:xfrm>
              <a:off x="8868144" y="1458717"/>
              <a:ext cx="0" cy="5786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Прямая соединительная линия 102">
              <a:extLst>
                <a:ext uri="{FF2B5EF4-FFF2-40B4-BE49-F238E27FC236}">
                  <a16:creationId xmlns:a16="http://schemas.microsoft.com/office/drawing/2014/main" id="{3FB3A605-B535-0F11-0EAD-4261BDB588D5}"/>
                </a:ext>
              </a:extLst>
            </p:cNvPr>
            <p:cNvCxnSpPr>
              <a:cxnSpLocks/>
            </p:cNvCxnSpPr>
            <p:nvPr/>
          </p:nvCxnSpPr>
          <p:spPr>
            <a:xfrm>
              <a:off x="5471316" y="1447151"/>
              <a:ext cx="0" cy="5786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3042EB8F-F07D-3892-1801-A986E63BEBD0}"/>
                </a:ext>
              </a:extLst>
            </p:cNvPr>
            <p:cNvSpPr txBox="1"/>
            <p:nvPr/>
          </p:nvSpPr>
          <p:spPr>
            <a:xfrm>
              <a:off x="6279873" y="1081916"/>
              <a:ext cx="84028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</a:t>
              </a: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A7F86DAD-6244-402F-F58A-EF230D4C917B}"/>
                </a:ext>
              </a:extLst>
            </p:cNvPr>
            <p:cNvSpPr txBox="1"/>
            <p:nvPr/>
          </p:nvSpPr>
          <p:spPr>
            <a:xfrm>
              <a:off x="7084718" y="1097599"/>
              <a:ext cx="84028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75</a:t>
              </a: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6AEF6D15-896D-864F-759D-33AFB6365F28}"/>
                </a:ext>
              </a:extLst>
            </p:cNvPr>
            <p:cNvSpPr txBox="1"/>
            <p:nvPr/>
          </p:nvSpPr>
          <p:spPr>
            <a:xfrm>
              <a:off x="7787703" y="1072574"/>
              <a:ext cx="84028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100</a:t>
              </a: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9C51D629-E16A-1FB9-E37C-77608AAB2A54}"/>
                </a:ext>
              </a:extLst>
            </p:cNvPr>
            <p:cNvSpPr txBox="1"/>
            <p:nvPr/>
          </p:nvSpPr>
          <p:spPr>
            <a:xfrm>
              <a:off x="8540778" y="1081547"/>
              <a:ext cx="84028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125</a:t>
              </a:r>
            </a:p>
          </p:txBody>
        </p:sp>
        <p:cxnSp>
          <p:nvCxnSpPr>
            <p:cNvPr id="108" name="Прямая соединительная линия 107">
              <a:extLst>
                <a:ext uri="{FF2B5EF4-FFF2-40B4-BE49-F238E27FC236}">
                  <a16:creationId xmlns:a16="http://schemas.microsoft.com/office/drawing/2014/main" id="{BEDB8DA4-75FF-102C-872D-FD27FA5974CC}"/>
                </a:ext>
              </a:extLst>
            </p:cNvPr>
            <p:cNvCxnSpPr>
              <a:cxnSpLocks/>
            </p:cNvCxnSpPr>
            <p:nvPr/>
          </p:nvCxnSpPr>
          <p:spPr>
            <a:xfrm>
              <a:off x="3135163" y="1449077"/>
              <a:ext cx="0" cy="5786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EBC13C10-FFE1-2F6B-651E-91C028253724}"/>
                </a:ext>
              </a:extLst>
            </p:cNvPr>
            <p:cNvSpPr txBox="1"/>
            <p:nvPr/>
          </p:nvSpPr>
          <p:spPr>
            <a:xfrm>
              <a:off x="5238872" y="1094953"/>
              <a:ext cx="84028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40</a:t>
              </a:r>
            </a:p>
          </p:txBody>
        </p:sp>
        <p:cxnSp>
          <p:nvCxnSpPr>
            <p:cNvPr id="111" name="Прямая соединительная линия 110">
              <a:extLst>
                <a:ext uri="{FF2B5EF4-FFF2-40B4-BE49-F238E27FC236}">
                  <a16:creationId xmlns:a16="http://schemas.microsoft.com/office/drawing/2014/main" id="{8BECEE25-09C6-7D45-4EC2-68B21BC9C29C}"/>
                </a:ext>
              </a:extLst>
            </p:cNvPr>
            <p:cNvCxnSpPr>
              <a:cxnSpLocks/>
            </p:cNvCxnSpPr>
            <p:nvPr/>
          </p:nvCxnSpPr>
          <p:spPr>
            <a:xfrm>
              <a:off x="1586084" y="1451005"/>
              <a:ext cx="0" cy="5786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9A78193F-6208-9FF4-34DD-A4FCD81EA932}"/>
                </a:ext>
              </a:extLst>
            </p:cNvPr>
            <p:cNvSpPr txBox="1"/>
            <p:nvPr/>
          </p:nvSpPr>
          <p:spPr>
            <a:xfrm>
              <a:off x="1445611" y="1081362"/>
              <a:ext cx="84028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</a:p>
          </p:txBody>
        </p:sp>
        <p:cxnSp>
          <p:nvCxnSpPr>
            <p:cNvPr id="113" name="Прямая соединительная линия 112">
              <a:extLst>
                <a:ext uri="{FF2B5EF4-FFF2-40B4-BE49-F238E27FC236}">
                  <a16:creationId xmlns:a16="http://schemas.microsoft.com/office/drawing/2014/main" id="{8E445AFE-3280-83E9-043F-59FFF0FEB386}"/>
                </a:ext>
              </a:extLst>
            </p:cNvPr>
            <p:cNvCxnSpPr>
              <a:cxnSpLocks/>
            </p:cNvCxnSpPr>
            <p:nvPr/>
          </p:nvCxnSpPr>
          <p:spPr>
            <a:xfrm>
              <a:off x="2350014" y="1451007"/>
              <a:ext cx="0" cy="5786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E704AD58-D48C-1D59-FF41-D186133C3A63}"/>
                </a:ext>
              </a:extLst>
            </p:cNvPr>
            <p:cNvSpPr txBox="1"/>
            <p:nvPr/>
          </p:nvSpPr>
          <p:spPr>
            <a:xfrm>
              <a:off x="828648" y="1095423"/>
              <a:ext cx="32681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B25D4AA4-68DB-6A25-BD4E-9224C9207C70}"/>
                </a:ext>
              </a:extLst>
            </p:cNvPr>
            <p:cNvSpPr txBox="1"/>
            <p:nvPr/>
          </p:nvSpPr>
          <p:spPr>
            <a:xfrm>
              <a:off x="2920106" y="1080339"/>
              <a:ext cx="56375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15</a:t>
              </a: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2D270800-817C-6D63-5B61-1525D3689A9F}"/>
                </a:ext>
              </a:extLst>
            </p:cNvPr>
            <p:cNvSpPr txBox="1"/>
            <p:nvPr/>
          </p:nvSpPr>
          <p:spPr>
            <a:xfrm>
              <a:off x="2118981" y="1081923"/>
              <a:ext cx="84028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</a:t>
              </a: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A9B73483-6415-459D-FA82-FF1B2B2FB5FF}"/>
                </a:ext>
              </a:extLst>
            </p:cNvPr>
            <p:cNvSpPr txBox="1"/>
            <p:nvPr/>
          </p:nvSpPr>
          <p:spPr>
            <a:xfrm>
              <a:off x="3368159" y="774790"/>
              <a:ext cx="349249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Передача энергии, мэВ</a:t>
              </a:r>
              <a:endParaRPr lang="ru-RU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26DD47-F8B7-5717-B019-4AB1167D7A98}"/>
              </a:ext>
            </a:extLst>
          </p:cNvPr>
          <p:cNvSpPr txBox="1">
            <a:spLocks/>
          </p:cNvSpPr>
          <p:nvPr/>
        </p:nvSpPr>
        <p:spPr>
          <a:xfrm>
            <a:off x="-33829" y="85223"/>
            <a:ext cx="12192000" cy="51341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Спектр </a:t>
            </a:r>
            <a:r>
              <a:rPr lang="en-US" sz="2800" b="1" dirty="0" err="1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неупругого</a:t>
            </a:r>
            <a:r>
              <a:rPr lang="en-US" sz="2800" b="1" dirty="0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рассеяния</a:t>
            </a:r>
            <a:r>
              <a:rPr lang="en-US" sz="2800" b="1" dirty="0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нейтронов</a:t>
            </a:r>
            <a:r>
              <a:rPr lang="en-US" sz="2800" b="1" dirty="0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рацемата</a:t>
            </a:r>
            <a:r>
              <a:rPr lang="en-US" sz="2800" b="1" dirty="0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ибупрофена</a:t>
            </a:r>
            <a:endParaRPr lang="ru-RU" sz="2800" b="1" dirty="0">
              <a:solidFill>
                <a:schemeClr val="accent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E1C4341-48EF-5F52-44E1-400E6EBC3798}"/>
              </a:ext>
            </a:extLst>
          </p:cNvPr>
          <p:cNvSpPr/>
          <p:nvPr/>
        </p:nvSpPr>
        <p:spPr>
          <a:xfrm>
            <a:off x="9384523" y="1730059"/>
            <a:ext cx="2758240" cy="163121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Спектры неупругого рассеяния нейтронов ибупрофена</a:t>
            </a:r>
          </a:p>
          <a:p>
            <a:r>
              <a:rPr lang="ru-RU" sz="20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спектрометр НЕРА </a:t>
            </a:r>
          </a:p>
          <a:p>
            <a:r>
              <a:rPr lang="ru-RU" sz="20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на ИБР-2, 5 – 200 K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94453A35-D57A-8683-4328-66BA5E8BFCF5}"/>
              </a:ext>
            </a:extLst>
          </p:cNvPr>
          <p:cNvSpPr/>
          <p:nvPr/>
        </p:nvSpPr>
        <p:spPr>
          <a:xfrm>
            <a:off x="-1" y="610006"/>
            <a:ext cx="12192001" cy="11895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288486A3-0457-6766-643A-D6F64FCAC93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38550" y="814213"/>
            <a:ext cx="1976450" cy="957694"/>
          </a:xfrm>
          <a:prstGeom prst="rect">
            <a:avLst/>
          </a:prstGeom>
        </p:spPr>
      </p:pic>
      <p:grpSp>
        <p:nvGrpSpPr>
          <p:cNvPr id="61" name="Группа 60">
            <a:extLst>
              <a:ext uri="{FF2B5EF4-FFF2-40B4-BE49-F238E27FC236}">
                <a16:creationId xmlns:a16="http://schemas.microsoft.com/office/drawing/2014/main" id="{1C9497DC-C6AF-176B-5B76-2244346B30E9}"/>
              </a:ext>
            </a:extLst>
          </p:cNvPr>
          <p:cNvGrpSpPr/>
          <p:nvPr/>
        </p:nvGrpSpPr>
        <p:grpSpPr>
          <a:xfrm>
            <a:off x="299997" y="4549540"/>
            <a:ext cx="3894461" cy="2197062"/>
            <a:chOff x="554640" y="4549540"/>
            <a:chExt cx="3894461" cy="2197062"/>
          </a:xfrm>
        </p:grpSpPr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6FEAF4BD-AE01-5532-6BF4-1B6DE39405F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76861" y="4549540"/>
              <a:ext cx="3103757" cy="155187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E860C10-6B38-2FFF-89C7-F64DDBDC4DAC}"/>
                </a:ext>
              </a:extLst>
            </p:cNvPr>
            <p:cNvSpPr txBox="1"/>
            <p:nvPr/>
          </p:nvSpPr>
          <p:spPr>
            <a:xfrm>
              <a:off x="554640" y="6100271"/>
              <a:ext cx="3894461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Поперечные сечения рассеяния нейтронов</a:t>
              </a:r>
              <a:r>
                <a:rPr lang="en-US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ru-RU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барн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270C7EC-56DC-2177-AD8D-4D21124EB052}"/>
                </a:ext>
              </a:extLst>
            </p:cNvPr>
            <p:cNvSpPr txBox="1"/>
            <p:nvPr/>
          </p:nvSpPr>
          <p:spPr>
            <a:xfrm>
              <a:off x="1235867" y="5037950"/>
              <a:ext cx="7763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82.02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6242CE0-1B24-E2BE-ADDC-4CD8FE1A8533}"/>
                </a:ext>
              </a:extLst>
            </p:cNvPr>
            <p:cNvSpPr txBox="1"/>
            <p:nvPr/>
          </p:nvSpPr>
          <p:spPr>
            <a:xfrm>
              <a:off x="2242323" y="5084016"/>
              <a:ext cx="77639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7.6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41B2A35-E3F5-26C8-5052-835034BD37EC}"/>
                </a:ext>
              </a:extLst>
            </p:cNvPr>
            <p:cNvSpPr txBox="1"/>
            <p:nvPr/>
          </p:nvSpPr>
          <p:spPr>
            <a:xfrm>
              <a:off x="2669791" y="5084016"/>
              <a:ext cx="77639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5.6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3C4BC9E-0879-F46B-0717-08473F2B6DB1}"/>
                </a:ext>
              </a:extLst>
            </p:cNvPr>
            <p:cNvSpPr txBox="1"/>
            <p:nvPr/>
          </p:nvSpPr>
          <p:spPr>
            <a:xfrm>
              <a:off x="3074769" y="5062343"/>
              <a:ext cx="7763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11.5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602E4A6-45BD-C06E-730A-A061EFEF16AC}"/>
                </a:ext>
              </a:extLst>
            </p:cNvPr>
            <p:cNvSpPr txBox="1"/>
            <p:nvPr/>
          </p:nvSpPr>
          <p:spPr>
            <a:xfrm>
              <a:off x="3587179" y="5081348"/>
              <a:ext cx="77639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4.2</a:t>
              </a:r>
            </a:p>
          </p:txBody>
        </p:sp>
        <p:sp>
          <p:nvSpPr>
            <p:cNvPr id="45" name="Прямоугольник 44">
              <a:extLst>
                <a:ext uri="{FF2B5EF4-FFF2-40B4-BE49-F238E27FC236}">
                  <a16:creationId xmlns:a16="http://schemas.microsoft.com/office/drawing/2014/main" id="{F11029BA-A95E-8A88-C4B0-B236B155535D}"/>
                </a:ext>
              </a:extLst>
            </p:cNvPr>
            <p:cNvSpPr/>
            <p:nvPr/>
          </p:nvSpPr>
          <p:spPr>
            <a:xfrm>
              <a:off x="1491343" y="5868775"/>
              <a:ext cx="217714" cy="1674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Прямоугольник 45">
              <a:extLst>
                <a:ext uri="{FF2B5EF4-FFF2-40B4-BE49-F238E27FC236}">
                  <a16:creationId xmlns:a16="http://schemas.microsoft.com/office/drawing/2014/main" id="{E24608E9-8C6C-DCCB-B7C6-7F2A9969B1A0}"/>
                </a:ext>
              </a:extLst>
            </p:cNvPr>
            <p:cNvSpPr/>
            <p:nvPr/>
          </p:nvSpPr>
          <p:spPr>
            <a:xfrm>
              <a:off x="2348743" y="5455084"/>
              <a:ext cx="217714" cy="1674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Прямоугольник 47">
              <a:extLst>
                <a:ext uri="{FF2B5EF4-FFF2-40B4-BE49-F238E27FC236}">
                  <a16:creationId xmlns:a16="http://schemas.microsoft.com/office/drawing/2014/main" id="{B48E5605-2B3D-57BA-2A22-2BB09CC41768}"/>
                </a:ext>
              </a:extLst>
            </p:cNvPr>
            <p:cNvSpPr/>
            <p:nvPr/>
          </p:nvSpPr>
          <p:spPr>
            <a:xfrm>
              <a:off x="2739236" y="5418104"/>
              <a:ext cx="217714" cy="1674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ик 50">
              <a:extLst>
                <a:ext uri="{FF2B5EF4-FFF2-40B4-BE49-F238E27FC236}">
                  <a16:creationId xmlns:a16="http://schemas.microsoft.com/office/drawing/2014/main" id="{9450A6EF-FFE4-6BD4-C45C-00B0152E6ED1}"/>
                </a:ext>
              </a:extLst>
            </p:cNvPr>
            <p:cNvSpPr/>
            <p:nvPr/>
          </p:nvSpPr>
          <p:spPr>
            <a:xfrm>
              <a:off x="3212539" y="5478950"/>
              <a:ext cx="217714" cy="1674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Прямоугольник 56">
              <a:extLst>
                <a:ext uri="{FF2B5EF4-FFF2-40B4-BE49-F238E27FC236}">
                  <a16:creationId xmlns:a16="http://schemas.microsoft.com/office/drawing/2014/main" id="{E17133EE-B188-CCE4-E446-CA86C24969B9}"/>
                </a:ext>
              </a:extLst>
            </p:cNvPr>
            <p:cNvSpPr/>
            <p:nvPr/>
          </p:nvSpPr>
          <p:spPr>
            <a:xfrm>
              <a:off x="3690247" y="5411764"/>
              <a:ext cx="217714" cy="1674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82B5F90-7C90-7BB8-9A40-083CC6D2FD89}"/>
                </a:ext>
              </a:extLst>
            </p:cNvPr>
            <p:cNvSpPr txBox="1"/>
            <p:nvPr/>
          </p:nvSpPr>
          <p:spPr>
            <a:xfrm>
              <a:off x="1389496" y="5776097"/>
              <a:ext cx="3276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endPara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3D92F62-D574-2DD8-A1CE-BB61E26E7C15}"/>
                </a:ext>
              </a:extLst>
            </p:cNvPr>
            <p:cNvSpPr txBox="1"/>
            <p:nvPr/>
          </p:nvSpPr>
          <p:spPr>
            <a:xfrm>
              <a:off x="2293083" y="5357907"/>
              <a:ext cx="3276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endPara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324B3427-7A3A-08D8-1E0D-8FBAE8836220}"/>
                </a:ext>
              </a:extLst>
            </p:cNvPr>
            <p:cNvSpPr txBox="1"/>
            <p:nvPr/>
          </p:nvSpPr>
          <p:spPr>
            <a:xfrm>
              <a:off x="2702338" y="5329811"/>
              <a:ext cx="3276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endPara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B491C31F-C6D5-BE00-EF8C-4B33CA9EC6C4}"/>
                </a:ext>
              </a:extLst>
            </p:cNvPr>
            <p:cNvSpPr txBox="1"/>
            <p:nvPr/>
          </p:nvSpPr>
          <p:spPr>
            <a:xfrm>
              <a:off x="3176196" y="5389322"/>
              <a:ext cx="3276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</a:t>
              </a:r>
              <a:endPara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8273D18B-5A50-7B47-AF1D-1B1A35A4E010}"/>
                </a:ext>
              </a:extLst>
            </p:cNvPr>
            <p:cNvSpPr txBox="1"/>
            <p:nvPr/>
          </p:nvSpPr>
          <p:spPr>
            <a:xfrm>
              <a:off x="3622660" y="5298846"/>
              <a:ext cx="3276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  <a:endPara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0" name="Группа 89">
            <a:extLst>
              <a:ext uri="{FF2B5EF4-FFF2-40B4-BE49-F238E27FC236}">
                <a16:creationId xmlns:a16="http://schemas.microsoft.com/office/drawing/2014/main" id="{CA52FC73-C57B-03D0-C2E8-3C3542AC1FF5}"/>
              </a:ext>
            </a:extLst>
          </p:cNvPr>
          <p:cNvGrpSpPr/>
          <p:nvPr/>
        </p:nvGrpSpPr>
        <p:grpSpPr>
          <a:xfrm>
            <a:off x="4515527" y="4425116"/>
            <a:ext cx="7630173" cy="2339511"/>
            <a:chOff x="4515527" y="4425116"/>
            <a:chExt cx="7630173" cy="2339511"/>
          </a:xfrm>
        </p:grpSpPr>
        <p:sp>
          <p:nvSpPr>
            <p:cNvPr id="62" name="Шестиугольник 61">
              <a:extLst>
                <a:ext uri="{FF2B5EF4-FFF2-40B4-BE49-F238E27FC236}">
                  <a16:creationId xmlns:a16="http://schemas.microsoft.com/office/drawing/2014/main" id="{FB16BC97-1DEF-0DE2-A802-A1FB95ACE069}"/>
                </a:ext>
              </a:extLst>
            </p:cNvPr>
            <p:cNvSpPr/>
            <p:nvPr/>
          </p:nvSpPr>
          <p:spPr>
            <a:xfrm>
              <a:off x="7851202" y="4771692"/>
              <a:ext cx="914979" cy="779239"/>
            </a:xfrm>
            <a:prstGeom prst="hexagon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Шестиугольник 62">
              <a:extLst>
                <a:ext uri="{FF2B5EF4-FFF2-40B4-BE49-F238E27FC236}">
                  <a16:creationId xmlns:a16="http://schemas.microsoft.com/office/drawing/2014/main" id="{EF708519-C01D-145F-D858-8B4383862270}"/>
                </a:ext>
              </a:extLst>
            </p:cNvPr>
            <p:cNvSpPr/>
            <p:nvPr/>
          </p:nvSpPr>
          <p:spPr>
            <a:xfrm>
              <a:off x="8650802" y="5192245"/>
              <a:ext cx="914979" cy="779239"/>
            </a:xfrm>
            <a:prstGeom prst="hexagon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4" name="Шестиугольник 63">
              <a:extLst>
                <a:ext uri="{FF2B5EF4-FFF2-40B4-BE49-F238E27FC236}">
                  <a16:creationId xmlns:a16="http://schemas.microsoft.com/office/drawing/2014/main" id="{280A8890-2E28-402A-FBEB-92BA5F4024F5}"/>
                </a:ext>
              </a:extLst>
            </p:cNvPr>
            <p:cNvSpPr/>
            <p:nvPr/>
          </p:nvSpPr>
          <p:spPr>
            <a:xfrm>
              <a:off x="7860846" y="5635835"/>
              <a:ext cx="914979" cy="779239"/>
            </a:xfrm>
            <a:prstGeom prst="hexagon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" name="Шестиугольник 64">
              <a:extLst>
                <a:ext uri="{FF2B5EF4-FFF2-40B4-BE49-F238E27FC236}">
                  <a16:creationId xmlns:a16="http://schemas.microsoft.com/office/drawing/2014/main" id="{8A48BC62-8161-D108-4FA2-2B3E3F91962C}"/>
                </a:ext>
              </a:extLst>
            </p:cNvPr>
            <p:cNvSpPr/>
            <p:nvPr/>
          </p:nvSpPr>
          <p:spPr>
            <a:xfrm>
              <a:off x="7070890" y="5223323"/>
              <a:ext cx="914979" cy="779239"/>
            </a:xfrm>
            <a:prstGeom prst="hexagon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FEB8C73F-B2D4-586D-0C8B-E75585D56695}"/>
                </a:ext>
              </a:extLst>
            </p:cNvPr>
            <p:cNvSpPr txBox="1"/>
            <p:nvPr/>
          </p:nvSpPr>
          <p:spPr>
            <a:xfrm>
              <a:off x="8018733" y="4930523"/>
              <a:ext cx="6117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ИК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93CCFD15-0E1F-5596-6D44-3C1579A5EAAD}"/>
                </a:ext>
              </a:extLst>
            </p:cNvPr>
            <p:cNvSpPr txBox="1"/>
            <p:nvPr/>
          </p:nvSpPr>
          <p:spPr>
            <a:xfrm>
              <a:off x="8657312" y="5350780"/>
              <a:ext cx="9149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Раман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AAC2D59E-5CB5-F3B1-D398-0546D1A3766D}"/>
                </a:ext>
              </a:extLst>
            </p:cNvPr>
            <p:cNvSpPr txBox="1"/>
            <p:nvPr/>
          </p:nvSpPr>
          <p:spPr>
            <a:xfrm>
              <a:off x="7166419" y="5385284"/>
              <a:ext cx="74115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НРН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109362B7-C5DF-A074-F413-3AB1B33B2048}"/>
                </a:ext>
              </a:extLst>
            </p:cNvPr>
            <p:cNvSpPr txBox="1"/>
            <p:nvPr/>
          </p:nvSpPr>
          <p:spPr>
            <a:xfrm>
              <a:off x="7974818" y="5813159"/>
              <a:ext cx="77940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DFT</a:t>
              </a:r>
              <a:endPara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81" name="Группа 80">
              <a:extLst>
                <a:ext uri="{FF2B5EF4-FFF2-40B4-BE49-F238E27FC236}">
                  <a16:creationId xmlns:a16="http://schemas.microsoft.com/office/drawing/2014/main" id="{835C1A38-1AC0-D9AD-AD58-648A52C12E90}"/>
                </a:ext>
              </a:extLst>
            </p:cNvPr>
            <p:cNvGrpSpPr/>
            <p:nvPr/>
          </p:nvGrpSpPr>
          <p:grpSpPr>
            <a:xfrm>
              <a:off x="8667981" y="4425116"/>
              <a:ext cx="2668673" cy="688736"/>
              <a:chOff x="9177268" y="4344091"/>
              <a:chExt cx="2668673" cy="688736"/>
            </a:xfrm>
          </p:grpSpPr>
          <p:sp>
            <p:nvSpPr>
              <p:cNvPr id="67" name="Шестиугольник 66">
                <a:extLst>
                  <a:ext uri="{FF2B5EF4-FFF2-40B4-BE49-F238E27FC236}">
                    <a16:creationId xmlns:a16="http://schemas.microsoft.com/office/drawing/2014/main" id="{4A4DCF3B-5487-7A0C-06DE-17AA688874DC}"/>
                  </a:ext>
                </a:extLst>
              </p:cNvPr>
              <p:cNvSpPr/>
              <p:nvPr/>
            </p:nvSpPr>
            <p:spPr>
              <a:xfrm>
                <a:off x="9177268" y="4344091"/>
                <a:ext cx="2668673" cy="688736"/>
              </a:xfrm>
              <a:prstGeom prst="hexagon">
                <a:avLst>
                  <a:gd name="adj" fmla="val 25000"/>
                  <a:gd name="vf" fmla="val 115470"/>
                </a:avLst>
              </a:prstGeom>
              <a:solidFill>
                <a:schemeClr val="bg1"/>
              </a:solidFill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43C13BB5-9D8E-3CCC-EA4C-60E4434A722A}"/>
                  </a:ext>
                </a:extLst>
              </p:cNvPr>
              <p:cNvSpPr txBox="1"/>
              <p:nvPr/>
            </p:nvSpPr>
            <p:spPr>
              <a:xfrm>
                <a:off x="9183004" y="4346500"/>
                <a:ext cx="2627323" cy="6497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ru-RU" sz="1500" dirty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Изменение </a:t>
                </a:r>
                <a:r>
                  <a:rPr lang="ru-RU" sz="1500" b="1" dirty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дипольного</a:t>
                </a:r>
                <a:r>
                  <a:rPr lang="ru-RU" sz="1500" dirty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момента системы.</a:t>
                </a:r>
              </a:p>
              <a:p>
                <a:pPr algn="ctr">
                  <a:lnSpc>
                    <a:spcPct val="80000"/>
                  </a:lnSpc>
                </a:pPr>
                <a:r>
                  <a:rPr lang="en-US" sz="1500" dirty="0" err="1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Колебания</a:t>
                </a:r>
                <a:r>
                  <a:rPr lang="en-US" sz="1500" dirty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500" dirty="0" err="1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полярных</a:t>
                </a:r>
                <a:r>
                  <a:rPr lang="en-US" sz="1500" dirty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500" dirty="0" err="1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связей</a:t>
                </a:r>
                <a:r>
                  <a:rPr lang="ru-RU" sz="1500" dirty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ru-RU" sz="1500" dirty="0"/>
              </a:p>
            </p:txBody>
          </p:sp>
        </p:grpSp>
        <p:sp>
          <p:nvSpPr>
            <p:cNvPr id="82" name="Шестиугольник 81">
              <a:extLst>
                <a:ext uri="{FF2B5EF4-FFF2-40B4-BE49-F238E27FC236}">
                  <a16:creationId xmlns:a16="http://schemas.microsoft.com/office/drawing/2014/main" id="{AB3D94CF-340F-AC9D-FF3C-108B5BC2A3DA}"/>
                </a:ext>
              </a:extLst>
            </p:cNvPr>
            <p:cNvSpPr/>
            <p:nvPr/>
          </p:nvSpPr>
          <p:spPr>
            <a:xfrm>
              <a:off x="9442307" y="5646361"/>
              <a:ext cx="2668673" cy="688736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" name="Шестиугольник 82">
              <a:extLst>
                <a:ext uri="{FF2B5EF4-FFF2-40B4-BE49-F238E27FC236}">
                  <a16:creationId xmlns:a16="http://schemas.microsoft.com/office/drawing/2014/main" id="{50CD8E13-86EC-0827-23FB-DC55BD4A5E08}"/>
                </a:ext>
              </a:extLst>
            </p:cNvPr>
            <p:cNvSpPr/>
            <p:nvPr/>
          </p:nvSpPr>
          <p:spPr>
            <a:xfrm>
              <a:off x="5294570" y="6075891"/>
              <a:ext cx="2668673" cy="688736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4" name="Шестиугольник 83">
              <a:extLst>
                <a:ext uri="{FF2B5EF4-FFF2-40B4-BE49-F238E27FC236}">
                  <a16:creationId xmlns:a16="http://schemas.microsoft.com/office/drawing/2014/main" id="{E6236513-D533-7BC5-908E-28B67E4B2D55}"/>
                </a:ext>
              </a:extLst>
            </p:cNvPr>
            <p:cNvSpPr/>
            <p:nvPr/>
          </p:nvSpPr>
          <p:spPr>
            <a:xfrm>
              <a:off x="4515527" y="4869978"/>
              <a:ext cx="2668673" cy="688736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93EE99C0-4573-AD80-B85B-EBFAC6FD757C}"/>
                </a:ext>
              </a:extLst>
            </p:cNvPr>
            <p:cNvSpPr txBox="1"/>
            <p:nvPr/>
          </p:nvSpPr>
          <p:spPr>
            <a:xfrm>
              <a:off x="9409483" y="5656819"/>
              <a:ext cx="2736217" cy="6497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sz="15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Изменение </a:t>
              </a:r>
              <a:r>
                <a:rPr lang="ru-RU" sz="1500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поляризуемости</a:t>
              </a:r>
              <a:r>
                <a:rPr lang="ru-RU" sz="15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системы.</a:t>
              </a:r>
              <a:r>
                <a:rPr lang="en-US" sz="15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К</a:t>
              </a:r>
              <a:r>
                <a:rPr lang="ru-RU" sz="150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олебания</a:t>
              </a:r>
              <a:r>
                <a:rPr lang="en-US" sz="15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50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неполярных</a:t>
              </a:r>
              <a:r>
                <a:rPr lang="en-US" sz="15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50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связей</a:t>
              </a:r>
              <a:r>
                <a:rPr lang="ru-RU" sz="15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ru-RU" sz="1500" dirty="0"/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5778A32B-C3BE-AE00-FD13-7E3887A8CAFE}"/>
                </a:ext>
              </a:extLst>
            </p:cNvPr>
            <p:cNvSpPr txBox="1"/>
            <p:nvPr/>
          </p:nvSpPr>
          <p:spPr>
            <a:xfrm>
              <a:off x="4610293" y="4961958"/>
              <a:ext cx="2499703" cy="50263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sz="1500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Нет правил отбора</a:t>
              </a:r>
              <a:r>
                <a:rPr lang="en-US" sz="1500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ru-RU" sz="15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80000"/>
                </a:lnSpc>
              </a:pPr>
              <a:r>
                <a:rPr lang="ru-RU" sz="15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Колебания водорода</a:t>
              </a:r>
              <a:r>
                <a:rPr lang="ru-RU" sz="18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  </a:t>
              </a:r>
              <a:endParaRPr lang="ru-RU" sz="1800" dirty="0"/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34561B70-A4D8-C632-93A6-C6709F4E3B2A}"/>
                </a:ext>
              </a:extLst>
            </p:cNvPr>
            <p:cNvSpPr txBox="1"/>
            <p:nvPr/>
          </p:nvSpPr>
          <p:spPr>
            <a:xfrm>
              <a:off x="5282516" y="6114897"/>
              <a:ext cx="2736217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sz="15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Расчет </a:t>
              </a:r>
              <a:r>
                <a:rPr lang="ru-RU" sz="1500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всех</a:t>
              </a:r>
              <a:r>
                <a:rPr lang="ru-RU" sz="15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колебательных частот. Полные колебательные спектры.</a:t>
              </a:r>
              <a:endParaRPr lang="ru-RU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348983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4904BFEB-408F-3901-0ED2-10D735F9D9E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7297" y="3130044"/>
            <a:ext cx="4413948" cy="22016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301576" y="688976"/>
            <a:ext cx="1636574" cy="1978625"/>
          </a:xfrm>
          <a:prstGeom prst="rect">
            <a:avLst/>
          </a:prstGeom>
          <a:ln w="28575">
            <a:solidFill>
              <a:srgbClr val="C8E3FB"/>
            </a:solidFill>
          </a:ln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A11E8AD-4533-E92D-3074-CE4170B8D0B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625807">
            <a:off x="5832574" y="289709"/>
            <a:ext cx="5810017" cy="313510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D96D899-4C69-CB8B-1D34-163556D3497F}"/>
              </a:ext>
            </a:extLst>
          </p:cNvPr>
          <p:cNvSpPr txBox="1"/>
          <p:nvPr/>
        </p:nvSpPr>
        <p:spPr>
          <a:xfrm>
            <a:off x="169762" y="2604790"/>
            <a:ext cx="496208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R-S </a:t>
            </a:r>
            <a:r>
              <a:rPr lang="ru-RU" sz="1600" dirty="0">
                <a:highlight>
                  <a:srgbClr val="FFFFFF"/>
                </a:highligh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циклический</a:t>
            </a:r>
            <a:r>
              <a:rPr lang="en-US" sz="1600" dirty="0">
                <a:highlight>
                  <a:srgbClr val="FFFFFF"/>
                </a:highligh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highlight>
                  <a:srgbClr val="FFFFFF"/>
                </a:highligh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димер</a:t>
            </a:r>
            <a:r>
              <a:rPr lang="ru-RU" sz="1600" dirty="0">
                <a:highlight>
                  <a:srgbClr val="FFFFFF"/>
                </a:highligh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highlight>
                  <a:srgbClr val="FFFFFF"/>
                </a:highligh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– </a:t>
            </a:r>
            <a:r>
              <a:rPr lang="ru-RU" sz="1600" dirty="0">
                <a:highlight>
                  <a:srgbClr val="FFFFFF"/>
                </a:highligh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элемент </a:t>
            </a:r>
            <a:r>
              <a:rPr lang="ru-RU" sz="1600" b="1" dirty="0">
                <a:highlight>
                  <a:srgbClr val="FFFFFF"/>
                </a:highligh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кристаллической структуры</a:t>
            </a:r>
            <a:r>
              <a:rPr lang="ru-RU" sz="1600" dirty="0">
                <a:highlight>
                  <a:srgbClr val="FFFFFF"/>
                </a:highligh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ибупрофена по данным</a:t>
            </a:r>
            <a:r>
              <a:rPr lang="en-US" sz="1600" dirty="0">
                <a:highlight>
                  <a:srgbClr val="FFFFFF"/>
                </a:highligh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highlight>
                  <a:srgbClr val="FFFFFF"/>
                </a:highligh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работ </a:t>
            </a:r>
            <a:r>
              <a:rPr lang="en-US" sz="1600" dirty="0"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[</a:t>
            </a:r>
            <a:r>
              <a:rPr lang="ru-RU" sz="1600" dirty="0"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</a:t>
            </a:r>
            <a:r>
              <a:rPr lang="en-US" sz="1600" dirty="0"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ru-RU" sz="1600" dirty="0"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</a:t>
            </a:r>
            <a:r>
              <a:rPr lang="en-US" sz="1600" dirty="0"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]</a:t>
            </a:r>
            <a:endParaRPr lang="ru-RU" sz="16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6D468B7A-028B-DFCC-B484-B31ED0CB7AD9}"/>
              </a:ext>
            </a:extLst>
          </p:cNvPr>
          <p:cNvSpPr txBox="1">
            <a:spLocks/>
          </p:cNvSpPr>
          <p:nvPr/>
        </p:nvSpPr>
        <p:spPr>
          <a:xfrm>
            <a:off x="130551" y="147084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800" b="1" dirty="0">
              <a:solidFill>
                <a:schemeClr val="accent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2BC909-53A2-A058-9D9C-7225F35B3A42}"/>
              </a:ext>
            </a:extLst>
          </p:cNvPr>
          <p:cNvSpPr txBox="1"/>
          <p:nvPr/>
        </p:nvSpPr>
        <p:spPr>
          <a:xfrm>
            <a:off x="0" y="25604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Циклический </a:t>
            </a:r>
            <a:r>
              <a:rPr lang="en-US" sz="2800" b="1" dirty="0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R-S </a:t>
            </a:r>
            <a:r>
              <a:rPr lang="ru-RU" sz="2800" b="1" dirty="0" err="1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димер</a:t>
            </a:r>
            <a:r>
              <a:rPr lang="ru-RU" sz="2800" b="1" dirty="0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ибупрофена</a:t>
            </a:r>
            <a:r>
              <a:rPr lang="en-US" sz="2800" b="1" dirty="0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– </a:t>
            </a:r>
            <a:r>
              <a:rPr lang="ru-RU" sz="2800" b="1" dirty="0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модель для </a:t>
            </a:r>
            <a:r>
              <a:rPr lang="en-US" sz="2800" b="1" dirty="0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DFT</a:t>
            </a:r>
            <a:r>
              <a:rPr lang="ru-RU" sz="2800" b="1" dirty="0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исследований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32442A-51AD-5146-058D-A1E40B6F9280}"/>
              </a:ext>
            </a:extLst>
          </p:cNvPr>
          <p:cNvSpPr txBox="1"/>
          <p:nvPr/>
        </p:nvSpPr>
        <p:spPr>
          <a:xfrm>
            <a:off x="6444231" y="2612697"/>
            <a:ext cx="30817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R-S</a:t>
            </a:r>
            <a:r>
              <a:rPr lang="ru-RU" sz="16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циклический</a:t>
            </a:r>
            <a:r>
              <a:rPr lang="en-US" sz="16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димер</a:t>
            </a:r>
            <a:r>
              <a:rPr lang="ru-RU" sz="16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ибупрофена</a:t>
            </a: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92547E53-906D-FDCA-915A-5D4AFD0D971A}"/>
              </a:ext>
            </a:extLst>
          </p:cNvPr>
          <p:cNvCxnSpPr>
            <a:cxnSpLocks/>
          </p:cNvCxnSpPr>
          <p:nvPr/>
        </p:nvCxnSpPr>
        <p:spPr>
          <a:xfrm flipV="1">
            <a:off x="5695661" y="723900"/>
            <a:ext cx="0" cy="2478658"/>
          </a:xfrm>
          <a:prstGeom prst="line">
            <a:avLst/>
          </a:prstGeom>
          <a:ln w="3810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265E61EA-1CF1-8FE5-EB72-F6B816A954FC}"/>
              </a:ext>
            </a:extLst>
          </p:cNvPr>
          <p:cNvCxnSpPr>
            <a:cxnSpLocks/>
          </p:cNvCxnSpPr>
          <p:nvPr/>
        </p:nvCxnSpPr>
        <p:spPr>
          <a:xfrm flipH="1">
            <a:off x="-1896" y="3202558"/>
            <a:ext cx="12193896" cy="0"/>
          </a:xfrm>
          <a:prstGeom prst="line">
            <a:avLst/>
          </a:prstGeom>
          <a:ln w="3810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5AD8962E-77BA-9023-613D-04E32EE1C4EC}"/>
              </a:ext>
            </a:extLst>
          </p:cNvPr>
          <p:cNvSpPr txBox="1"/>
          <p:nvPr/>
        </p:nvSpPr>
        <p:spPr>
          <a:xfrm>
            <a:off x="38813" y="6015484"/>
            <a:ext cx="353667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b="0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[</a:t>
            </a:r>
            <a:r>
              <a:rPr lang="ru-RU" sz="1100" b="0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</a:t>
            </a:r>
            <a:r>
              <a:rPr lang="en-US" sz="1100" b="0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] </a:t>
            </a:r>
            <a:r>
              <a:rPr lang="en-US" sz="1100" dirty="0">
                <a:solidFill>
                  <a:srgbClr val="222222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McConnell, J. F. et al. </a:t>
            </a:r>
            <a:r>
              <a:rPr lang="en-US" sz="1100" dirty="0" err="1">
                <a:solidFill>
                  <a:srgbClr val="222222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Cryst</a:t>
            </a:r>
            <a:r>
              <a:rPr lang="en-US" sz="1100" dirty="0">
                <a:solidFill>
                  <a:srgbClr val="222222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1100" dirty="0" err="1">
                <a:solidFill>
                  <a:srgbClr val="222222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Struct</a:t>
            </a:r>
            <a:r>
              <a:rPr lang="en-US" sz="1100" dirty="0">
                <a:solidFill>
                  <a:srgbClr val="222222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1100" dirty="0" err="1">
                <a:solidFill>
                  <a:srgbClr val="222222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Commun</a:t>
            </a:r>
            <a:r>
              <a:rPr lang="en-US" sz="1100" dirty="0">
                <a:solidFill>
                  <a:srgbClr val="222222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  <a:r>
              <a:rPr lang="ru-RU" sz="1100" dirty="0">
                <a:solidFill>
                  <a:srgbClr val="222222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</a:t>
            </a:r>
            <a:r>
              <a:rPr lang="en-US" sz="1100" dirty="0">
                <a:solidFill>
                  <a:srgbClr val="222222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100" dirty="0">
                <a:solidFill>
                  <a:srgbClr val="222222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1974</a:t>
            </a:r>
            <a:r>
              <a:rPr lang="en-US" sz="1100" dirty="0">
                <a:solidFill>
                  <a:srgbClr val="222222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  <a:endParaRPr lang="ru-RU" sz="1100" dirty="0">
              <a:solidFill>
                <a:srgbClr val="222222"/>
              </a:solidFill>
              <a:highlight>
                <a:srgbClr val="FFFFFF"/>
              </a:highlight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r>
              <a:rPr lang="en-US" sz="1100" dirty="0">
                <a:highlight>
                  <a:srgbClr val="FFFFFF"/>
                </a:highligh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[</a:t>
            </a:r>
            <a:r>
              <a:rPr lang="ru-RU" sz="1100" dirty="0">
                <a:highlight>
                  <a:srgbClr val="FFFFFF"/>
                </a:highligh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</a:t>
            </a:r>
            <a:r>
              <a:rPr lang="en-US" sz="1100" dirty="0">
                <a:highlight>
                  <a:srgbClr val="FFFFFF"/>
                </a:highligh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] N. Shankland et al.  </a:t>
            </a:r>
            <a:r>
              <a:rPr lang="en-US" sz="1100" b="0" i="0" dirty="0"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Acta </a:t>
            </a:r>
            <a:r>
              <a:rPr lang="en-US" sz="1100" b="0" i="0" dirty="0" err="1"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Cryst</a:t>
            </a:r>
            <a:r>
              <a:rPr lang="en-US" sz="1100" dirty="0">
                <a:highlight>
                  <a:srgbClr val="FFFFFF"/>
                </a:highligh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  <a:r>
              <a:rPr lang="en-US" sz="1100" b="0" i="0" dirty="0"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>
                <a:highlight>
                  <a:srgbClr val="FFFFFF"/>
                </a:highligh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</a:t>
            </a:r>
            <a:r>
              <a:rPr lang="ru-RU" sz="1100" dirty="0">
                <a:highlight>
                  <a:srgbClr val="FFFFFF"/>
                </a:highligh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1100" dirty="0">
                <a:highlight>
                  <a:srgbClr val="FFFFFF"/>
                </a:highligh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1997</a:t>
            </a:r>
            <a:r>
              <a:rPr lang="en-US" sz="1100" b="0" i="0" dirty="0"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endParaRPr lang="ru-RU" sz="1100" b="0" i="0" dirty="0">
              <a:effectLst/>
              <a:highlight>
                <a:srgbClr val="FFFFFF"/>
              </a:highlight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C6BF2D9-F296-837A-CE9B-B32EC39F1647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9790164">
            <a:off x="2420494" y="341769"/>
            <a:ext cx="3010312" cy="2818058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572DA311-2782-C0AC-B7AA-A031122EF3AB}"/>
              </a:ext>
            </a:extLst>
          </p:cNvPr>
          <p:cNvSpPr txBox="1"/>
          <p:nvPr/>
        </p:nvSpPr>
        <p:spPr>
          <a:xfrm>
            <a:off x="4825809" y="3455031"/>
            <a:ext cx="21247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H-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связи </a:t>
            </a:r>
            <a:b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 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R-S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циклическом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димере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ибупрофена</a:t>
            </a:r>
          </a:p>
        </p:txBody>
      </p:sp>
      <p:sp>
        <p:nvSpPr>
          <p:cNvPr id="50" name="Овал 49">
            <a:extLst>
              <a:ext uri="{FF2B5EF4-FFF2-40B4-BE49-F238E27FC236}">
                <a16:creationId xmlns:a16="http://schemas.microsoft.com/office/drawing/2014/main" id="{ED47F5DD-4DBE-394C-3C9C-D3232FFBE328}"/>
              </a:ext>
            </a:extLst>
          </p:cNvPr>
          <p:cNvSpPr/>
          <p:nvPr/>
        </p:nvSpPr>
        <p:spPr>
          <a:xfrm rot="19835013">
            <a:off x="5686065" y="1347695"/>
            <a:ext cx="2449972" cy="1262048"/>
          </a:xfrm>
          <a:prstGeom prst="ellipse">
            <a:avLst/>
          </a:prstGeom>
          <a:solidFill>
            <a:schemeClr val="accent1">
              <a:alpha val="11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>
            <a:extLst>
              <a:ext uri="{FF2B5EF4-FFF2-40B4-BE49-F238E27FC236}">
                <a16:creationId xmlns:a16="http://schemas.microsoft.com/office/drawing/2014/main" id="{ED47F5DD-4DBE-394C-3C9C-D3232FFBE328}"/>
              </a:ext>
            </a:extLst>
          </p:cNvPr>
          <p:cNvSpPr/>
          <p:nvPr/>
        </p:nvSpPr>
        <p:spPr>
          <a:xfrm rot="20065704">
            <a:off x="9055867" y="1329166"/>
            <a:ext cx="2754977" cy="1262048"/>
          </a:xfrm>
          <a:prstGeom prst="ellipse">
            <a:avLst/>
          </a:prstGeom>
          <a:solidFill>
            <a:schemeClr val="accent1">
              <a:alpha val="11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9DB023E-9706-0B1F-5545-8E24053F042E}"/>
              </a:ext>
            </a:extLst>
          </p:cNvPr>
          <p:cNvSpPr txBox="1"/>
          <p:nvPr/>
        </p:nvSpPr>
        <p:spPr>
          <a:xfrm>
            <a:off x="8059427" y="804164"/>
            <a:ext cx="214311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BP86</a:t>
            </a:r>
            <a:r>
              <a:rPr lang="ru-RU" sz="2000" b="1" dirty="0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/</a:t>
            </a: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def2</a:t>
            </a:r>
            <a:r>
              <a:rPr lang="ru-RU" sz="2000" b="1" dirty="0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</a:t>
            </a: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TZVP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9DB023E-9706-0B1F-5545-8E24053F042E}"/>
              </a:ext>
            </a:extLst>
          </p:cNvPr>
          <p:cNvSpPr txBox="1"/>
          <p:nvPr/>
        </p:nvSpPr>
        <p:spPr>
          <a:xfrm>
            <a:off x="3411314" y="804164"/>
            <a:ext cx="214311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Эксперимент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89749" y="3320300"/>
            <a:ext cx="4258772" cy="2535824"/>
            <a:chOff x="1127109" y="3574835"/>
            <a:chExt cx="4258772" cy="2535824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B1F7C2F-CF11-F6E5-2AD0-7E8A51782D61}"/>
                </a:ext>
              </a:extLst>
            </p:cNvPr>
            <p:cNvSpPr txBox="1"/>
            <p:nvPr/>
          </p:nvSpPr>
          <p:spPr>
            <a:xfrm>
              <a:off x="3922230" y="5042719"/>
              <a:ext cx="425126" cy="3289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B1F7C2F-CF11-F6E5-2AD0-7E8A51782D61}"/>
                </a:ext>
              </a:extLst>
            </p:cNvPr>
            <p:cNvSpPr txBox="1"/>
            <p:nvPr/>
          </p:nvSpPr>
          <p:spPr>
            <a:xfrm>
              <a:off x="3918800" y="3574835"/>
              <a:ext cx="425126" cy="3289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3B1F7C2F-CF11-F6E5-2AD0-7E8A51782D61}"/>
                </a:ext>
              </a:extLst>
            </p:cNvPr>
            <p:cNvSpPr txBox="1"/>
            <p:nvPr/>
          </p:nvSpPr>
          <p:spPr>
            <a:xfrm>
              <a:off x="2258950" y="3594073"/>
              <a:ext cx="425126" cy="3289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3B1F7C2F-CF11-F6E5-2AD0-7E8A51782D61}"/>
                </a:ext>
              </a:extLst>
            </p:cNvPr>
            <p:cNvSpPr txBox="1"/>
            <p:nvPr/>
          </p:nvSpPr>
          <p:spPr>
            <a:xfrm>
              <a:off x="2010261" y="5091437"/>
              <a:ext cx="425126" cy="3289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B1F7C2F-CF11-F6E5-2AD0-7E8A51782D61}"/>
                </a:ext>
              </a:extLst>
            </p:cNvPr>
            <p:cNvSpPr txBox="1"/>
            <p:nvPr/>
          </p:nvSpPr>
          <p:spPr>
            <a:xfrm>
              <a:off x="3205068" y="4621309"/>
              <a:ext cx="4251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endPara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3B1F7C2F-CF11-F6E5-2AD0-7E8A51782D61}"/>
                </a:ext>
              </a:extLst>
            </p:cNvPr>
            <p:cNvSpPr txBox="1"/>
            <p:nvPr/>
          </p:nvSpPr>
          <p:spPr>
            <a:xfrm>
              <a:off x="2859852" y="4029679"/>
              <a:ext cx="4251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endPara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3B1F7C2F-CF11-F6E5-2AD0-7E8A51782D61}"/>
                </a:ext>
              </a:extLst>
            </p:cNvPr>
            <p:cNvSpPr txBox="1"/>
            <p:nvPr/>
          </p:nvSpPr>
          <p:spPr>
            <a:xfrm>
              <a:off x="1782234" y="4448230"/>
              <a:ext cx="4251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endPara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3B1F7C2F-CF11-F6E5-2AD0-7E8A51782D61}"/>
                </a:ext>
              </a:extLst>
            </p:cNvPr>
            <p:cNvSpPr txBox="1"/>
            <p:nvPr/>
          </p:nvSpPr>
          <p:spPr>
            <a:xfrm>
              <a:off x="4288059" y="4655177"/>
              <a:ext cx="4251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endPara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6" name="Овал 55">
              <a:extLst>
                <a:ext uri="{FF2B5EF4-FFF2-40B4-BE49-F238E27FC236}">
                  <a16:creationId xmlns:a16="http://schemas.microsoft.com/office/drawing/2014/main" id="{2961557F-005F-4D27-83DD-614F130DA386}"/>
                </a:ext>
              </a:extLst>
            </p:cNvPr>
            <p:cNvSpPr/>
            <p:nvPr/>
          </p:nvSpPr>
          <p:spPr>
            <a:xfrm>
              <a:off x="4807422" y="4464105"/>
              <a:ext cx="578459" cy="470625"/>
            </a:xfrm>
            <a:prstGeom prst="ellipse">
              <a:avLst/>
            </a:prstGeom>
            <a:solidFill>
              <a:schemeClr val="accent1">
                <a:alpha val="11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Овал 56">
              <a:extLst>
                <a:ext uri="{FF2B5EF4-FFF2-40B4-BE49-F238E27FC236}">
                  <a16:creationId xmlns:a16="http://schemas.microsoft.com/office/drawing/2014/main" id="{2961557F-005F-4D27-83DD-614F130DA386}"/>
                </a:ext>
              </a:extLst>
            </p:cNvPr>
            <p:cNvSpPr/>
            <p:nvPr/>
          </p:nvSpPr>
          <p:spPr>
            <a:xfrm>
              <a:off x="1127109" y="4176317"/>
              <a:ext cx="578459" cy="470625"/>
            </a:xfrm>
            <a:prstGeom prst="ellipse">
              <a:avLst/>
            </a:prstGeom>
            <a:solidFill>
              <a:schemeClr val="accent1">
                <a:alpha val="11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6" name="Группа 15"/>
            <p:cNvGrpSpPr/>
            <p:nvPr/>
          </p:nvGrpSpPr>
          <p:grpSpPr>
            <a:xfrm>
              <a:off x="2546537" y="5422080"/>
              <a:ext cx="1459483" cy="688579"/>
              <a:chOff x="2546537" y="5422080"/>
              <a:chExt cx="1459483" cy="688579"/>
            </a:xfrm>
          </p:grpSpPr>
          <p:grpSp>
            <p:nvGrpSpPr>
              <p:cNvPr id="15" name="Группа 14"/>
              <p:cNvGrpSpPr/>
              <p:nvPr/>
            </p:nvGrpSpPr>
            <p:grpSpPr>
              <a:xfrm>
                <a:off x="2546537" y="5422080"/>
                <a:ext cx="1459483" cy="688579"/>
                <a:chOff x="2531222" y="5822993"/>
                <a:chExt cx="1459483" cy="688579"/>
              </a:xfrm>
            </p:grpSpPr>
            <p:sp>
              <p:nvSpPr>
                <p:cNvPr id="14" name="Прямоугольник 13"/>
                <p:cNvSpPr/>
                <p:nvPr/>
              </p:nvSpPr>
              <p:spPr>
                <a:xfrm>
                  <a:off x="2569690" y="6244020"/>
                  <a:ext cx="1421015" cy="267552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2" name="Левая фигурная скобка 11"/>
                <p:cNvSpPr/>
                <p:nvPr/>
              </p:nvSpPr>
              <p:spPr>
                <a:xfrm rot="16200000">
                  <a:off x="3077730" y="5276485"/>
                  <a:ext cx="143533" cy="1236550"/>
                </a:xfrm>
                <a:prstGeom prst="leftBrace">
                  <a:avLst>
                    <a:gd name="adj1" fmla="val 45672"/>
                    <a:gd name="adj2" fmla="val 48641"/>
                  </a:avLst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3B1F7C2F-CF11-F6E5-2AD0-7E8A51782D61}"/>
                  </a:ext>
                </a:extLst>
              </p:cNvPr>
              <p:cNvSpPr txBox="1"/>
              <p:nvPr/>
            </p:nvSpPr>
            <p:spPr>
              <a:xfrm>
                <a:off x="2910397" y="5510417"/>
                <a:ext cx="589341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2.6</a:t>
                </a:r>
                <a:r>
                  <a:rPr lang="ru-RU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26</a:t>
                </a:r>
              </a:p>
            </p:txBody>
          </p:sp>
        </p:grpSp>
      </p:grpSp>
      <p:grpSp>
        <p:nvGrpSpPr>
          <p:cNvPr id="21" name="Группа 20"/>
          <p:cNvGrpSpPr/>
          <p:nvPr/>
        </p:nvGrpSpPr>
        <p:grpSpPr>
          <a:xfrm>
            <a:off x="7867580" y="3296211"/>
            <a:ext cx="4110059" cy="2260915"/>
            <a:chOff x="6536092" y="3334331"/>
            <a:chExt cx="4110059" cy="2260915"/>
          </a:xfrm>
        </p:grpSpPr>
        <p:grpSp>
          <p:nvGrpSpPr>
            <p:cNvPr id="72" name="Группа 71">
              <a:extLst>
                <a:ext uri="{FF2B5EF4-FFF2-40B4-BE49-F238E27FC236}">
                  <a16:creationId xmlns:a16="http://schemas.microsoft.com/office/drawing/2014/main" id="{23B535BB-AB04-2C8E-7561-942D2DCEA7CA}"/>
                </a:ext>
              </a:extLst>
            </p:cNvPr>
            <p:cNvGrpSpPr/>
            <p:nvPr/>
          </p:nvGrpSpPr>
          <p:grpSpPr>
            <a:xfrm>
              <a:off x="6536092" y="3334331"/>
              <a:ext cx="4110059" cy="2006381"/>
              <a:chOff x="7311806" y="2758623"/>
              <a:chExt cx="4575604" cy="2252660"/>
            </a:xfrm>
          </p:grpSpPr>
          <p:grpSp>
            <p:nvGrpSpPr>
              <p:cNvPr id="73" name="Группа 72">
                <a:extLst>
                  <a:ext uri="{FF2B5EF4-FFF2-40B4-BE49-F238E27FC236}">
                    <a16:creationId xmlns:a16="http://schemas.microsoft.com/office/drawing/2014/main" id="{70230D10-7596-8100-1F3F-EF5B489278FF}"/>
                  </a:ext>
                </a:extLst>
              </p:cNvPr>
              <p:cNvGrpSpPr/>
              <p:nvPr/>
            </p:nvGrpSpPr>
            <p:grpSpPr>
              <a:xfrm>
                <a:off x="7454326" y="2758623"/>
                <a:ext cx="4342990" cy="2252660"/>
                <a:chOff x="-29772" y="4301174"/>
                <a:chExt cx="4660635" cy="2515117"/>
              </a:xfrm>
            </p:grpSpPr>
            <p:grpSp>
              <p:nvGrpSpPr>
                <p:cNvPr id="84" name="Группа 83">
                  <a:extLst>
                    <a:ext uri="{FF2B5EF4-FFF2-40B4-BE49-F238E27FC236}">
                      <a16:creationId xmlns:a16="http://schemas.microsoft.com/office/drawing/2014/main" id="{C9F6FF49-9244-E139-66BF-869DD988CB3B}"/>
                    </a:ext>
                  </a:extLst>
                </p:cNvPr>
                <p:cNvGrpSpPr/>
                <p:nvPr/>
              </p:nvGrpSpPr>
              <p:grpSpPr>
                <a:xfrm>
                  <a:off x="-29772" y="4301174"/>
                  <a:ext cx="4660635" cy="2515117"/>
                  <a:chOff x="-29772" y="4301174"/>
                  <a:chExt cx="4660635" cy="2515117"/>
                </a:xfrm>
              </p:grpSpPr>
              <p:pic>
                <p:nvPicPr>
                  <p:cNvPr id="86" name="Рисунок 85">
                    <a:extLst>
                      <a:ext uri="{FF2B5EF4-FFF2-40B4-BE49-F238E27FC236}">
                        <a16:creationId xmlns:a16="http://schemas.microsoft.com/office/drawing/2014/main" id="{E1ABCB03-4461-4513-04B1-B2D0B446E92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7"/>
                  <a:srcRect l="4059" t="1689" r="2161"/>
                  <a:stretch/>
                </p:blipFill>
                <p:spPr>
                  <a:xfrm>
                    <a:off x="-29772" y="4301174"/>
                    <a:ext cx="4660635" cy="2515117"/>
                  </a:xfrm>
                  <a:prstGeom prst="rect">
                    <a:avLst/>
                  </a:prstGeom>
                </p:spPr>
              </p:pic>
              <p:sp>
                <p:nvSpPr>
                  <p:cNvPr id="87" name="Прямоугольник 86">
                    <a:extLst>
                      <a:ext uri="{FF2B5EF4-FFF2-40B4-BE49-F238E27FC236}">
                        <a16:creationId xmlns:a16="http://schemas.microsoft.com/office/drawing/2014/main" id="{CBE0CD08-8C44-4445-D727-1866F5FA7897}"/>
                      </a:ext>
                    </a:extLst>
                  </p:cNvPr>
                  <p:cNvSpPr/>
                  <p:nvPr/>
                </p:nvSpPr>
                <p:spPr>
                  <a:xfrm>
                    <a:off x="2663091" y="4804470"/>
                    <a:ext cx="236561" cy="13192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 sz="20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85" name="TextBox 84">
                  <a:extLst>
                    <a:ext uri="{FF2B5EF4-FFF2-40B4-BE49-F238E27FC236}">
                      <a16:creationId xmlns:a16="http://schemas.microsoft.com/office/drawing/2014/main" id="{425E78D4-552C-1BA0-4F5B-BF76C112BC17}"/>
                    </a:ext>
                  </a:extLst>
                </p:cNvPr>
                <p:cNvSpPr txBox="1"/>
                <p:nvPr/>
              </p:nvSpPr>
              <p:spPr>
                <a:xfrm>
                  <a:off x="2466782" y="4711285"/>
                  <a:ext cx="782471" cy="3182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105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1.039</a:t>
                  </a:r>
                </a:p>
              </p:txBody>
            </p:sp>
          </p:grpSp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A6241E83-8686-1045-114F-5859B3FFB13B}"/>
                  </a:ext>
                </a:extLst>
              </p:cNvPr>
              <p:cNvSpPr txBox="1"/>
              <p:nvPr/>
            </p:nvSpPr>
            <p:spPr>
              <a:xfrm>
                <a:off x="8137101" y="3944949"/>
                <a:ext cx="47328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</a:t>
                </a:r>
              </a:p>
            </p:txBody>
          </p: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C5C060D0-BF5E-8BBE-9BDA-E0DC7D0BB423}"/>
                  </a:ext>
                </a:extLst>
              </p:cNvPr>
              <p:cNvSpPr txBox="1"/>
              <p:nvPr/>
            </p:nvSpPr>
            <p:spPr>
              <a:xfrm>
                <a:off x="10743446" y="4010720"/>
                <a:ext cx="47328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</a:t>
                </a:r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3B1F7C2F-CF11-F6E5-2AD0-7E8A51782D61}"/>
                  </a:ext>
                </a:extLst>
              </p:cNvPr>
              <p:cNvSpPr txBox="1"/>
              <p:nvPr/>
            </p:nvSpPr>
            <p:spPr>
              <a:xfrm>
                <a:off x="8539246" y="2967870"/>
                <a:ext cx="47328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</a:t>
                </a:r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F0B24197-40A0-FCCB-CBD6-7F4A3899C83E}"/>
                  </a:ext>
                </a:extLst>
              </p:cNvPr>
              <p:cNvSpPr txBox="1"/>
              <p:nvPr/>
            </p:nvSpPr>
            <p:spPr>
              <a:xfrm>
                <a:off x="10448947" y="2967870"/>
                <a:ext cx="47328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</a:t>
                </a:r>
              </a:p>
            </p:txBody>
          </p:sp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3C7B1B73-F930-3FE3-D036-AEDA3F1F6EAD}"/>
                  </a:ext>
                </a:extLst>
              </p:cNvPr>
              <p:cNvSpPr txBox="1"/>
              <p:nvPr/>
            </p:nvSpPr>
            <p:spPr>
              <a:xfrm>
                <a:off x="8408045" y="4549728"/>
                <a:ext cx="47328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</a:t>
                </a:r>
              </a:p>
            </p:txBody>
          </p:sp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575BB60E-6792-F3F5-D767-CE7C7D6A267C}"/>
                  </a:ext>
                </a:extLst>
              </p:cNvPr>
              <p:cNvSpPr txBox="1"/>
              <p:nvPr/>
            </p:nvSpPr>
            <p:spPr>
              <a:xfrm>
                <a:off x="10373922" y="4492046"/>
                <a:ext cx="47328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</a:t>
                </a:r>
              </a:p>
            </p:txBody>
          </p:sp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4495401F-BA23-78FA-3535-386DEE25996B}"/>
                  </a:ext>
                </a:extLst>
              </p:cNvPr>
              <p:cNvSpPr txBox="1"/>
              <p:nvPr/>
            </p:nvSpPr>
            <p:spPr>
              <a:xfrm>
                <a:off x="9357832" y="4172852"/>
                <a:ext cx="47328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</a:t>
                </a:r>
              </a:p>
            </p:txBody>
          </p:sp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636BDC22-F229-04A3-AC18-B33E6A8A240F}"/>
                  </a:ext>
                </a:extLst>
              </p:cNvPr>
              <p:cNvSpPr txBox="1"/>
              <p:nvPr/>
            </p:nvSpPr>
            <p:spPr>
              <a:xfrm>
                <a:off x="9460478" y="3319521"/>
                <a:ext cx="47328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</a:t>
                </a:r>
              </a:p>
            </p:txBody>
          </p:sp>
          <p:sp>
            <p:nvSpPr>
              <p:cNvPr id="82" name="Овал 81">
                <a:extLst>
                  <a:ext uri="{FF2B5EF4-FFF2-40B4-BE49-F238E27FC236}">
                    <a16:creationId xmlns:a16="http://schemas.microsoft.com/office/drawing/2014/main" id="{2961557F-005F-4D27-83DD-614F130DA386}"/>
                  </a:ext>
                </a:extLst>
              </p:cNvPr>
              <p:cNvSpPr/>
              <p:nvPr/>
            </p:nvSpPr>
            <p:spPr>
              <a:xfrm>
                <a:off x="7311806" y="3696432"/>
                <a:ext cx="643981" cy="528393"/>
              </a:xfrm>
              <a:prstGeom prst="ellipse">
                <a:avLst/>
              </a:prstGeom>
              <a:solidFill>
                <a:schemeClr val="accent1">
                  <a:alpha val="11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3" name="Овал 82">
                <a:extLst>
                  <a:ext uri="{FF2B5EF4-FFF2-40B4-BE49-F238E27FC236}">
                    <a16:creationId xmlns:a16="http://schemas.microsoft.com/office/drawing/2014/main" id="{6F940439-7C3E-CDD2-4F0A-73A6D0BA78AC}"/>
                  </a:ext>
                </a:extLst>
              </p:cNvPr>
              <p:cNvSpPr/>
              <p:nvPr/>
            </p:nvSpPr>
            <p:spPr>
              <a:xfrm>
                <a:off x="11243429" y="3775437"/>
                <a:ext cx="643981" cy="528393"/>
              </a:xfrm>
              <a:prstGeom prst="ellipse">
                <a:avLst/>
              </a:prstGeom>
              <a:solidFill>
                <a:schemeClr val="accent1">
                  <a:alpha val="11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60" name="Группа 59"/>
            <p:cNvGrpSpPr/>
            <p:nvPr/>
          </p:nvGrpSpPr>
          <p:grpSpPr>
            <a:xfrm>
              <a:off x="7936395" y="5211470"/>
              <a:ext cx="1421015" cy="383776"/>
              <a:chOff x="2516530" y="5218148"/>
              <a:chExt cx="1421015" cy="383776"/>
            </a:xfrm>
          </p:grpSpPr>
          <p:grpSp>
            <p:nvGrpSpPr>
              <p:cNvPr id="61" name="Группа 60"/>
              <p:cNvGrpSpPr/>
              <p:nvPr/>
            </p:nvGrpSpPr>
            <p:grpSpPr>
              <a:xfrm>
                <a:off x="2516530" y="5218148"/>
                <a:ext cx="1421015" cy="267552"/>
                <a:chOff x="2501215" y="5619061"/>
                <a:chExt cx="1421015" cy="267552"/>
              </a:xfrm>
            </p:grpSpPr>
            <p:sp>
              <p:nvSpPr>
                <p:cNvPr id="63" name="Прямоугольник 62"/>
                <p:cNvSpPr/>
                <p:nvPr/>
              </p:nvSpPr>
              <p:spPr>
                <a:xfrm>
                  <a:off x="2501215" y="5619061"/>
                  <a:ext cx="1421015" cy="267552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64" name="Левая фигурная скобка 63"/>
                <p:cNvSpPr/>
                <p:nvPr/>
              </p:nvSpPr>
              <p:spPr>
                <a:xfrm rot="16200000">
                  <a:off x="3133302" y="5072553"/>
                  <a:ext cx="143533" cy="1236550"/>
                </a:xfrm>
                <a:prstGeom prst="leftBrace">
                  <a:avLst>
                    <a:gd name="adj1" fmla="val 45672"/>
                    <a:gd name="adj2" fmla="val 48641"/>
                  </a:avLst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3B1F7C2F-CF11-F6E5-2AD0-7E8A51782D61}"/>
                  </a:ext>
                </a:extLst>
              </p:cNvPr>
              <p:cNvSpPr txBox="1"/>
              <p:nvPr/>
            </p:nvSpPr>
            <p:spPr>
              <a:xfrm>
                <a:off x="2980878" y="5340314"/>
                <a:ext cx="67074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2.586</a:t>
                </a:r>
                <a:endParaRPr lang="ru-RU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29DB023E-9706-0B1F-5545-8E24053F042E}"/>
              </a:ext>
            </a:extLst>
          </p:cNvPr>
          <p:cNvSpPr txBox="1"/>
          <p:nvPr/>
        </p:nvSpPr>
        <p:spPr>
          <a:xfrm>
            <a:off x="9922610" y="2589080"/>
            <a:ext cx="234831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∆</a:t>
            </a:r>
            <a:r>
              <a:rPr lang="ru-RU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bind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1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-84.7 кДж/моль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∆</a:t>
            </a:r>
            <a:r>
              <a:rPr lang="en-US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bind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1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-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кДж/моль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AD8962E-77BA-9023-613D-04E32EE1C4EC}"/>
              </a:ext>
            </a:extLst>
          </p:cNvPr>
          <p:cNvSpPr txBox="1"/>
          <p:nvPr/>
        </p:nvSpPr>
        <p:spPr>
          <a:xfrm>
            <a:off x="8331213" y="6015484"/>
            <a:ext cx="381392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b="0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endParaRPr lang="ru-RU" sz="1100" b="0" i="0" dirty="0">
              <a:solidFill>
                <a:srgbClr val="222222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r>
              <a:rPr lang="en-US" sz="1100" b="0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[</a:t>
            </a:r>
            <a:r>
              <a:rPr lang="ru-RU" sz="1100" b="0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3</a:t>
            </a:r>
            <a:r>
              <a:rPr lang="en-US" sz="1100" b="0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] Steiner T. </a:t>
            </a:r>
            <a:r>
              <a:rPr lang="en-US" sz="1100" b="0" i="0" dirty="0" err="1">
                <a:solidFill>
                  <a:srgbClr val="2222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Angewandte</a:t>
            </a:r>
            <a:r>
              <a:rPr lang="en-US" sz="1100" b="0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100" b="0" i="0" dirty="0" err="1">
                <a:solidFill>
                  <a:srgbClr val="2222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Chemie</a:t>
            </a:r>
            <a:r>
              <a:rPr lang="en-US" sz="1100" b="0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International Edition</a:t>
            </a:r>
            <a:r>
              <a:rPr lang="ru-RU" sz="1100" dirty="0">
                <a:solidFill>
                  <a:srgbClr val="222222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</a:t>
            </a:r>
            <a:r>
              <a:rPr lang="en-US" sz="1100" b="0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2002.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B031C66D-BD13-9CBE-C7A6-D2CF09475836}"/>
              </a:ext>
            </a:extLst>
          </p:cNvPr>
          <p:cNvGrpSpPr/>
          <p:nvPr/>
        </p:nvGrpSpPr>
        <p:grpSpPr>
          <a:xfrm>
            <a:off x="3560830" y="4716615"/>
            <a:ext cx="4651866" cy="1922772"/>
            <a:chOff x="3560830" y="4716615"/>
            <a:chExt cx="4651866" cy="1922772"/>
          </a:xfrm>
        </p:grpSpPr>
        <p:pic>
          <p:nvPicPr>
            <p:cNvPr id="2" name="Рисунок 1">
              <a:extLst>
                <a:ext uri="{FF2B5EF4-FFF2-40B4-BE49-F238E27FC236}">
                  <a16:creationId xmlns:a16="http://schemas.microsoft.com/office/drawing/2014/main" id="{8612203F-7439-3764-5736-6C14E43D2F7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560830" y="4716615"/>
              <a:ext cx="4651866" cy="1922772"/>
            </a:xfrm>
            <a:prstGeom prst="rect">
              <a:avLst/>
            </a:prstGeom>
            <a:effectLst>
              <a:outerShdw blurRad="63500" sx="103000" sy="103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E707C32E-2B32-5CED-88CC-C050B5B4AD4D}"/>
                </a:ext>
              </a:extLst>
            </p:cNvPr>
            <p:cNvSpPr/>
            <p:nvPr/>
          </p:nvSpPr>
          <p:spPr>
            <a:xfrm>
              <a:off x="6163065" y="4720095"/>
              <a:ext cx="778250" cy="338286"/>
            </a:xfrm>
            <a:prstGeom prst="ellipse">
              <a:avLst/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4DD80090-1CE0-1F3A-384C-5C8524D7B4C4}"/>
              </a:ext>
            </a:extLst>
          </p:cNvPr>
          <p:cNvSpPr txBox="1"/>
          <p:nvPr/>
        </p:nvSpPr>
        <p:spPr>
          <a:xfrm>
            <a:off x="3927948" y="4746279"/>
            <a:ext cx="5658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578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0BB8D6-8E17-8A76-6E13-9233E7AB3E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21C4621-4D00-A64E-5D3C-E2A4F2320AE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54917" y="2151109"/>
            <a:ext cx="6058846" cy="4396277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479D2FD3-8068-6D96-B5B4-81C15D7E432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3734" y="1774471"/>
            <a:ext cx="5788819" cy="4804088"/>
          </a:xfrm>
          <a:prstGeom prst="rect">
            <a:avLst/>
          </a:prstGeom>
        </p:spPr>
      </p:pic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E5F261E0-CBE8-F0AB-D487-F8BD58DD6AA7}"/>
              </a:ext>
            </a:extLst>
          </p:cNvPr>
          <p:cNvSpPr txBox="1">
            <a:spLocks/>
          </p:cNvSpPr>
          <p:nvPr/>
        </p:nvSpPr>
        <p:spPr>
          <a:xfrm>
            <a:off x="0" y="56553"/>
            <a:ext cx="12192000" cy="51341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dirty="0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ИК- и Раман-спектры ибупрофена (эксперимент и </a:t>
            </a:r>
            <a:r>
              <a:rPr lang="en-US" sz="2800" b="1" dirty="0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BP86</a:t>
            </a:r>
            <a:r>
              <a:rPr lang="ru-RU" sz="2800" b="1" dirty="0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/</a:t>
            </a:r>
            <a:r>
              <a:rPr lang="ru-RU" sz="2800" b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def2-TZVP</a:t>
            </a:r>
            <a:r>
              <a:rPr lang="ru-RU" sz="2800" b="1" dirty="0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)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Рукописный ввод 4">
                <a:extLst>
                  <a:ext uri="{FF2B5EF4-FFF2-40B4-BE49-F238E27FC236}">
                    <a16:creationId xmlns:a16="http://schemas.microsoft.com/office/drawing/2014/main" id="{DBF55FCA-AE87-8DCC-21AC-80F2EF143DD5}"/>
                  </a:ext>
                </a:extLst>
              </p14:cNvPr>
              <p14:cNvContentPartPr/>
              <p14:nvPr/>
            </p14:nvContentPartPr>
            <p14:xfrm>
              <a:off x="-764624" y="5373266"/>
              <a:ext cx="21240" cy="8280"/>
            </p14:xfrm>
          </p:contentPart>
        </mc:Choice>
        <mc:Fallback xmlns="">
          <p:pic>
            <p:nvPicPr>
              <p:cNvPr id="5" name="Рукописный ввод 4">
                <a:extLst>
                  <a:ext uri="{FF2B5EF4-FFF2-40B4-BE49-F238E27FC236}">
                    <a16:creationId xmlns:a16="http://schemas.microsoft.com/office/drawing/2014/main" id="{DBF55FCA-AE87-8DCC-21AC-80F2EF143DD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-769304" y="5368586"/>
                <a:ext cx="30600" cy="16920"/>
              </a:xfrm>
              <a:prstGeom prst="rect">
                <a:avLst/>
              </a:prstGeom>
            </p:spPr>
          </p:pic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64824BAE-7F99-66FA-B8BA-644C6CE2DE17}"/>
              </a:ext>
            </a:extLst>
          </p:cNvPr>
          <p:cNvSpPr txBox="1"/>
          <p:nvPr/>
        </p:nvSpPr>
        <p:spPr>
          <a:xfrm>
            <a:off x="1421985" y="666454"/>
            <a:ext cx="21854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ИК-спектр</a:t>
            </a:r>
            <a:endParaRPr lang="ru-RU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628EABA-B710-63C5-3201-B9A5F24BEC8E}"/>
              </a:ext>
            </a:extLst>
          </p:cNvPr>
          <p:cNvSpPr txBox="1"/>
          <p:nvPr/>
        </p:nvSpPr>
        <p:spPr>
          <a:xfrm>
            <a:off x="8698374" y="666454"/>
            <a:ext cx="333457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Раман-спектр</a:t>
            </a:r>
            <a:endParaRPr lang="ru-RU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818959D5-7603-0274-20FF-1D05F3B23103}"/>
              </a:ext>
            </a:extLst>
          </p:cNvPr>
          <p:cNvCxnSpPr>
            <a:cxnSpLocks/>
          </p:cNvCxnSpPr>
          <p:nvPr/>
        </p:nvCxnSpPr>
        <p:spPr>
          <a:xfrm flipV="1">
            <a:off x="6096000" y="2182422"/>
            <a:ext cx="11871" cy="4540827"/>
          </a:xfrm>
          <a:prstGeom prst="line">
            <a:avLst/>
          </a:prstGeom>
          <a:ln w="3810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073FFC60-A452-3297-A160-3B37A9FA73A8}"/>
              </a:ext>
            </a:extLst>
          </p:cNvPr>
          <p:cNvGrpSpPr/>
          <p:nvPr/>
        </p:nvGrpSpPr>
        <p:grpSpPr>
          <a:xfrm>
            <a:off x="3308785" y="682886"/>
            <a:ext cx="5431002" cy="1585433"/>
            <a:chOff x="3391913" y="757488"/>
            <a:chExt cx="5199753" cy="1649916"/>
          </a:xfrm>
        </p:grpSpPr>
        <p:grpSp>
          <p:nvGrpSpPr>
            <p:cNvPr id="7" name="Группа 6">
              <a:extLst>
                <a:ext uri="{FF2B5EF4-FFF2-40B4-BE49-F238E27FC236}">
                  <a16:creationId xmlns:a16="http://schemas.microsoft.com/office/drawing/2014/main" id="{4E5FC11B-DA33-570F-323C-BB06E3627031}"/>
                </a:ext>
              </a:extLst>
            </p:cNvPr>
            <p:cNvGrpSpPr/>
            <p:nvPr/>
          </p:nvGrpSpPr>
          <p:grpSpPr>
            <a:xfrm>
              <a:off x="3391913" y="757488"/>
              <a:ext cx="5199753" cy="1649916"/>
              <a:chOff x="3647874" y="1232916"/>
              <a:chExt cx="4936938" cy="1467063"/>
            </a:xfrm>
          </p:grpSpPr>
          <p:pic>
            <p:nvPicPr>
              <p:cNvPr id="15" name="Рисунок 14">
                <a:extLst>
                  <a:ext uri="{FF2B5EF4-FFF2-40B4-BE49-F238E27FC236}">
                    <a16:creationId xmlns:a16="http://schemas.microsoft.com/office/drawing/2014/main" id="{55B664CD-ECBB-4F0E-0F85-F96A7A339E4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l="1260" t="-406" r="1260"/>
              <a:stretch/>
            </p:blipFill>
            <p:spPr>
              <a:xfrm>
                <a:off x="3647874" y="1232916"/>
                <a:ext cx="4919994" cy="1467063"/>
              </a:xfrm>
              <a:prstGeom prst="rect">
                <a:avLst/>
              </a:prstGeom>
            </p:spPr>
          </p:pic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024A9617-E906-AD8D-6795-FB6169EE910B}"/>
                  </a:ext>
                </a:extLst>
              </p:cNvPr>
              <p:cNvSpPr/>
              <p:nvPr/>
            </p:nvSpPr>
            <p:spPr>
              <a:xfrm>
                <a:off x="7387936" y="1280900"/>
                <a:ext cx="1196876" cy="13679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20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8" name="Овал 17">
              <a:extLst>
                <a:ext uri="{FF2B5EF4-FFF2-40B4-BE49-F238E27FC236}">
                  <a16:creationId xmlns:a16="http://schemas.microsoft.com/office/drawing/2014/main" id="{139EAC7E-CCC7-CCF4-9EE1-61C40A6D247C}"/>
                </a:ext>
              </a:extLst>
            </p:cNvPr>
            <p:cNvSpPr/>
            <p:nvPr/>
          </p:nvSpPr>
          <p:spPr>
            <a:xfrm rot="18081315">
              <a:off x="5427455" y="1530048"/>
              <a:ext cx="348948" cy="599123"/>
            </a:xfrm>
            <a:prstGeom prst="ellipse">
              <a:avLst/>
            </a:prstGeom>
            <a:solidFill>
              <a:srgbClr val="8238BA">
                <a:alpha val="38824"/>
              </a:srgbClr>
            </a:solidFill>
            <a:ln w="28575">
              <a:noFill/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id="{4B2E48C2-5F2A-403B-70FC-54C88BAF7E66}"/>
                </a:ext>
              </a:extLst>
            </p:cNvPr>
            <p:cNvSpPr/>
            <p:nvPr/>
          </p:nvSpPr>
          <p:spPr>
            <a:xfrm rot="9018429">
              <a:off x="5350109" y="1254864"/>
              <a:ext cx="515800" cy="217355"/>
            </a:xfrm>
            <a:prstGeom prst="rect">
              <a:avLst/>
            </a:prstGeom>
            <a:solidFill>
              <a:srgbClr val="009DD9">
                <a:alpha val="29020"/>
              </a:srgbClr>
            </a:solidFill>
            <a:ln w="28575">
              <a:noFill/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EC024BF8-2B2F-F2BB-3DE7-B4A50853693B}"/>
              </a:ext>
            </a:extLst>
          </p:cNvPr>
          <p:cNvSpPr/>
          <p:nvPr/>
        </p:nvSpPr>
        <p:spPr>
          <a:xfrm>
            <a:off x="7294418" y="642703"/>
            <a:ext cx="1537855" cy="730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>
            <a:extLst>
              <a:ext uri="{FF2B5EF4-FFF2-40B4-BE49-F238E27FC236}">
                <a16:creationId xmlns:a16="http://schemas.microsoft.com/office/drawing/2014/main" id="{50C9B9E4-AA2A-D96F-5DE9-0CF878F977D0}"/>
              </a:ext>
            </a:extLst>
          </p:cNvPr>
          <p:cNvSpPr/>
          <p:nvPr/>
        </p:nvSpPr>
        <p:spPr>
          <a:xfrm rot="18081315">
            <a:off x="6185061" y="962917"/>
            <a:ext cx="375058" cy="625768"/>
          </a:xfrm>
          <a:prstGeom prst="ellipse">
            <a:avLst/>
          </a:prstGeom>
          <a:solidFill>
            <a:srgbClr val="8238BA">
              <a:alpha val="38824"/>
            </a:srgbClr>
          </a:solidFill>
          <a:ln w="28575">
            <a:noFill/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D51AE442-213A-D4CC-424A-C531A40C12CA}"/>
              </a:ext>
            </a:extLst>
          </p:cNvPr>
          <p:cNvSpPr/>
          <p:nvPr/>
        </p:nvSpPr>
        <p:spPr>
          <a:xfrm rot="8689206">
            <a:off x="6045371" y="1613824"/>
            <a:ext cx="538739" cy="233618"/>
          </a:xfrm>
          <a:prstGeom prst="rect">
            <a:avLst/>
          </a:prstGeom>
          <a:solidFill>
            <a:srgbClr val="009DD9">
              <a:alpha val="29020"/>
            </a:srgbClr>
          </a:solidFill>
          <a:ln w="28575">
            <a:noFill/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37BF8E2A-2BDC-48F3-CD01-FBAAC2D288AC}"/>
              </a:ext>
            </a:extLst>
          </p:cNvPr>
          <p:cNvSpPr/>
          <p:nvPr/>
        </p:nvSpPr>
        <p:spPr>
          <a:xfrm>
            <a:off x="3829248" y="2141040"/>
            <a:ext cx="535954" cy="1144107"/>
          </a:xfrm>
          <a:prstGeom prst="ellipse">
            <a:avLst/>
          </a:prstGeom>
          <a:noFill/>
          <a:ln w="19050">
            <a:solidFill>
              <a:srgbClr val="8238BA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B685FF01-6FD2-637D-483B-39871718848E}"/>
              </a:ext>
            </a:extLst>
          </p:cNvPr>
          <p:cNvSpPr/>
          <p:nvPr/>
        </p:nvSpPr>
        <p:spPr>
          <a:xfrm rot="5400000">
            <a:off x="1353353" y="2046302"/>
            <a:ext cx="2280706" cy="444346"/>
          </a:xfrm>
          <a:prstGeom prst="rect">
            <a:avLst/>
          </a:prstGeom>
          <a:noFill/>
          <a:ln w="19050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B8B12F1-4305-9E48-137F-94F59287D7A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68" t="26374" r="31812" b="22396"/>
          <a:stretch/>
        </p:blipFill>
        <p:spPr>
          <a:xfrm>
            <a:off x="1833867" y="3486060"/>
            <a:ext cx="1257330" cy="854032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7177BEDC-1B02-41FE-7BD1-76034DA4B22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07" t="29250" r="31812" b="21530"/>
          <a:stretch/>
        </p:blipFill>
        <p:spPr>
          <a:xfrm>
            <a:off x="4421403" y="3312092"/>
            <a:ext cx="1268692" cy="854032"/>
          </a:xfrm>
          <a:prstGeom prst="rect">
            <a:avLst/>
          </a:prstGeom>
        </p:spPr>
      </p:pic>
      <p:sp>
        <p:nvSpPr>
          <p:cNvPr id="20" name="Овал 19">
            <a:extLst>
              <a:ext uri="{FF2B5EF4-FFF2-40B4-BE49-F238E27FC236}">
                <a16:creationId xmlns:a16="http://schemas.microsoft.com/office/drawing/2014/main" id="{49A05FD0-18AD-89C0-D373-8C5C98103B71}"/>
              </a:ext>
            </a:extLst>
          </p:cNvPr>
          <p:cNvSpPr/>
          <p:nvPr/>
        </p:nvSpPr>
        <p:spPr>
          <a:xfrm>
            <a:off x="9743247" y="2799838"/>
            <a:ext cx="369332" cy="990026"/>
          </a:xfrm>
          <a:prstGeom prst="ellipse">
            <a:avLst/>
          </a:prstGeom>
          <a:noFill/>
          <a:ln w="19050">
            <a:solidFill>
              <a:srgbClr val="8238BA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A370E228-6BEB-116D-992D-36FB8569028D}"/>
              </a:ext>
            </a:extLst>
          </p:cNvPr>
          <p:cNvSpPr/>
          <p:nvPr/>
        </p:nvSpPr>
        <p:spPr>
          <a:xfrm rot="5400000">
            <a:off x="7923332" y="3210670"/>
            <a:ext cx="887800" cy="369331"/>
          </a:xfrm>
          <a:prstGeom prst="rect">
            <a:avLst/>
          </a:prstGeom>
          <a:noFill/>
          <a:ln w="19050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246B6AA5-1C5B-5161-2B1D-A16188A7341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36" t="29506" r="31630" b="24172"/>
          <a:stretch/>
        </p:blipFill>
        <p:spPr>
          <a:xfrm>
            <a:off x="8064284" y="3865543"/>
            <a:ext cx="1351005" cy="821374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7C076745-55DD-24E3-60A2-87A4A1D0859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20" t="26778" r="31812" b="23348"/>
          <a:stretch/>
        </p:blipFill>
        <p:spPr>
          <a:xfrm>
            <a:off x="9205122" y="1792722"/>
            <a:ext cx="1384998" cy="90805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C60BF49-B183-CF6D-0B5E-0CDC2350B5D5}"/>
              </a:ext>
            </a:extLst>
          </p:cNvPr>
          <p:cNvSpPr txBox="1"/>
          <p:nvPr/>
        </p:nvSpPr>
        <p:spPr>
          <a:xfrm rot="16200000">
            <a:off x="417139" y="4898902"/>
            <a:ext cx="1132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srgbClr val="5CE7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b="1" dirty="0">
                <a:solidFill>
                  <a:srgbClr val="5CE7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С-С</a:t>
            </a:r>
            <a:r>
              <a:rPr lang="ru-RU" b="1" dirty="0">
                <a:solidFill>
                  <a:srgbClr val="5CE7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-C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AE805E5-1700-D51D-7429-C36275E3FD39}"/>
              </a:ext>
            </a:extLst>
          </p:cNvPr>
          <p:cNvSpPr txBox="1"/>
          <p:nvPr/>
        </p:nvSpPr>
        <p:spPr>
          <a:xfrm rot="16200000">
            <a:off x="448268" y="2267875"/>
            <a:ext cx="1132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srgbClr val="5CE7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b="1" dirty="0">
                <a:solidFill>
                  <a:srgbClr val="5CE7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С-С</a:t>
            </a:r>
            <a:r>
              <a:rPr lang="ru-RU" b="1" dirty="0">
                <a:solidFill>
                  <a:srgbClr val="5CE7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-C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6013213-BD20-5B8A-99CC-9662DC1D1C84}"/>
              </a:ext>
            </a:extLst>
          </p:cNvPr>
          <p:cNvSpPr txBox="1"/>
          <p:nvPr/>
        </p:nvSpPr>
        <p:spPr>
          <a:xfrm rot="16200000">
            <a:off x="1068448" y="4922096"/>
            <a:ext cx="1132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srgbClr val="009DD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b="1" dirty="0">
                <a:solidFill>
                  <a:srgbClr val="009DD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С-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10DD2FB-A9E0-4325-F6BA-D6B12F27A570}"/>
              </a:ext>
            </a:extLst>
          </p:cNvPr>
          <p:cNvSpPr txBox="1"/>
          <p:nvPr/>
        </p:nvSpPr>
        <p:spPr>
          <a:xfrm rot="16200000">
            <a:off x="1064754" y="1748459"/>
            <a:ext cx="1132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С-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18E39BF-E828-7E4B-38E7-DE9D347745BF}"/>
              </a:ext>
            </a:extLst>
          </p:cNvPr>
          <p:cNvSpPr txBox="1"/>
          <p:nvPr/>
        </p:nvSpPr>
        <p:spPr>
          <a:xfrm rot="16200000">
            <a:off x="1243033" y="1810618"/>
            <a:ext cx="1438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O-H…</a:t>
            </a:r>
            <a:r>
              <a:rPr lang="ru-RU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E3F12F6-81EF-6960-6608-43CC8F6D2DB4}"/>
              </a:ext>
            </a:extLst>
          </p:cNvPr>
          <p:cNvSpPr txBox="1"/>
          <p:nvPr/>
        </p:nvSpPr>
        <p:spPr>
          <a:xfrm rot="16200000">
            <a:off x="1292395" y="4690955"/>
            <a:ext cx="1438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O-H…</a:t>
            </a:r>
            <a:r>
              <a:rPr lang="ru-RU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896B2CA-1F5E-5971-C0E8-4D18187B2814}"/>
              </a:ext>
            </a:extLst>
          </p:cNvPr>
          <p:cNvSpPr txBox="1"/>
          <p:nvPr/>
        </p:nvSpPr>
        <p:spPr>
          <a:xfrm rot="16200000">
            <a:off x="1965222" y="4491850"/>
            <a:ext cx="887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>
                <a:solidFill>
                  <a:srgbClr val="009DD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 </a:t>
            </a:r>
            <a:r>
              <a:rPr lang="en-US" b="1" dirty="0">
                <a:solidFill>
                  <a:srgbClr val="009DD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C=O </a:t>
            </a:r>
            <a:endParaRPr lang="ru-RU" b="1" dirty="0">
              <a:solidFill>
                <a:srgbClr val="009DD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4C0FF415-F2D7-BC00-F6F9-47EDE86855D2}"/>
              </a:ext>
            </a:extLst>
          </p:cNvPr>
          <p:cNvSpPr txBox="1"/>
          <p:nvPr/>
        </p:nvSpPr>
        <p:spPr>
          <a:xfrm rot="16200000">
            <a:off x="2035145" y="1348347"/>
            <a:ext cx="887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>
                <a:solidFill>
                  <a:srgbClr val="009DD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 </a:t>
            </a:r>
            <a:r>
              <a:rPr lang="en-US" b="1" dirty="0">
                <a:solidFill>
                  <a:srgbClr val="009DD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C=O </a:t>
            </a:r>
            <a:endParaRPr lang="ru-RU" b="1" dirty="0">
              <a:solidFill>
                <a:srgbClr val="009DD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9559646-55A2-61B4-CF2D-DE58F8C796FD}"/>
              </a:ext>
            </a:extLst>
          </p:cNvPr>
          <p:cNvSpPr txBox="1"/>
          <p:nvPr/>
        </p:nvSpPr>
        <p:spPr>
          <a:xfrm rot="16200000">
            <a:off x="3674290" y="2400275"/>
            <a:ext cx="887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 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-H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ECF2563-86AE-6486-5B3B-32135643AC9C}"/>
              </a:ext>
            </a:extLst>
          </p:cNvPr>
          <p:cNvSpPr txBox="1"/>
          <p:nvPr/>
        </p:nvSpPr>
        <p:spPr>
          <a:xfrm>
            <a:off x="3725045" y="3239857"/>
            <a:ext cx="887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O-H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DDF6448-CB9C-8058-49F7-ECDF29820B57}"/>
              </a:ext>
            </a:extLst>
          </p:cNvPr>
          <p:cNvSpPr txBox="1"/>
          <p:nvPr/>
        </p:nvSpPr>
        <p:spPr>
          <a:xfrm rot="16200000">
            <a:off x="6281424" y="4870886"/>
            <a:ext cx="1132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srgbClr val="5CE7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b="1" dirty="0">
                <a:solidFill>
                  <a:srgbClr val="5CE7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С-С</a:t>
            </a:r>
            <a:r>
              <a:rPr lang="ru-RU" b="1" dirty="0">
                <a:solidFill>
                  <a:srgbClr val="5CE7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-C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7645282-FF38-3D1A-0E6A-985B1BC24407}"/>
              </a:ext>
            </a:extLst>
          </p:cNvPr>
          <p:cNvSpPr txBox="1"/>
          <p:nvPr/>
        </p:nvSpPr>
        <p:spPr>
          <a:xfrm rot="16200000">
            <a:off x="6326952" y="2579582"/>
            <a:ext cx="1132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srgbClr val="5CE7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b="1" dirty="0">
                <a:solidFill>
                  <a:srgbClr val="5CE7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С-С</a:t>
            </a:r>
            <a:r>
              <a:rPr lang="ru-RU" b="1" dirty="0">
                <a:solidFill>
                  <a:srgbClr val="5CE7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-C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3646D56F-B078-91F6-9AD1-8416350CF49D}"/>
              </a:ext>
            </a:extLst>
          </p:cNvPr>
          <p:cNvSpPr txBox="1"/>
          <p:nvPr/>
        </p:nvSpPr>
        <p:spPr>
          <a:xfrm rot="16200000">
            <a:off x="7154516" y="2754555"/>
            <a:ext cx="1438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O-H…</a:t>
            </a:r>
            <a:r>
              <a:rPr lang="ru-RU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FB9883E6-B34D-5172-387B-1A73B98EC1E1}"/>
              </a:ext>
            </a:extLst>
          </p:cNvPr>
          <p:cNvSpPr txBox="1"/>
          <p:nvPr/>
        </p:nvSpPr>
        <p:spPr>
          <a:xfrm rot="16200000">
            <a:off x="7064426" y="4690955"/>
            <a:ext cx="1438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O-H…</a:t>
            </a:r>
            <a:r>
              <a:rPr lang="ru-RU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4CF65A9-866B-3954-800F-CE915303BF2E}"/>
              </a:ext>
            </a:extLst>
          </p:cNvPr>
          <p:cNvSpPr txBox="1"/>
          <p:nvPr/>
        </p:nvSpPr>
        <p:spPr>
          <a:xfrm rot="16200000">
            <a:off x="7676180" y="4487430"/>
            <a:ext cx="887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>
                <a:solidFill>
                  <a:srgbClr val="5CE7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 </a:t>
            </a:r>
            <a:r>
              <a:rPr lang="en-US" b="1" dirty="0">
                <a:solidFill>
                  <a:srgbClr val="5CE7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C-С </a:t>
            </a:r>
            <a:endParaRPr lang="ru-RU" b="1" dirty="0">
              <a:solidFill>
                <a:srgbClr val="5CE75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1ABEA216-4FE7-1088-C64C-BB368F46024D}"/>
              </a:ext>
            </a:extLst>
          </p:cNvPr>
          <p:cNvSpPr txBox="1"/>
          <p:nvPr/>
        </p:nvSpPr>
        <p:spPr>
          <a:xfrm rot="16200000">
            <a:off x="7621822" y="2795957"/>
            <a:ext cx="887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>
                <a:solidFill>
                  <a:srgbClr val="5CE7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 </a:t>
            </a:r>
            <a:r>
              <a:rPr lang="en-US" b="1" dirty="0">
                <a:solidFill>
                  <a:srgbClr val="5CE7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C-С </a:t>
            </a:r>
            <a:endParaRPr lang="ru-RU" b="1" dirty="0">
              <a:solidFill>
                <a:srgbClr val="5CE75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5ADA6CE-B9FF-6A29-7FCE-B53B5D9EC45B}"/>
              </a:ext>
            </a:extLst>
          </p:cNvPr>
          <p:cNvSpPr txBox="1"/>
          <p:nvPr/>
        </p:nvSpPr>
        <p:spPr>
          <a:xfrm rot="16200000">
            <a:off x="7843222" y="3097044"/>
            <a:ext cx="887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>
                <a:solidFill>
                  <a:srgbClr val="009DD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 </a:t>
            </a:r>
            <a:r>
              <a:rPr lang="en-US" b="1" dirty="0">
                <a:solidFill>
                  <a:srgbClr val="009DD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C=O </a:t>
            </a:r>
            <a:endParaRPr lang="ru-RU" b="1" dirty="0">
              <a:solidFill>
                <a:srgbClr val="009DD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D041431-3A36-8426-D64E-F908251AAD14}"/>
              </a:ext>
            </a:extLst>
          </p:cNvPr>
          <p:cNvSpPr txBox="1"/>
          <p:nvPr/>
        </p:nvSpPr>
        <p:spPr>
          <a:xfrm>
            <a:off x="9227708" y="3690552"/>
            <a:ext cx="887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O-H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5E906A01-C0F3-91C6-388A-EFB0C6D1BBEB}"/>
              </a:ext>
            </a:extLst>
          </p:cNvPr>
          <p:cNvSpPr txBox="1"/>
          <p:nvPr/>
        </p:nvSpPr>
        <p:spPr>
          <a:xfrm rot="16200000">
            <a:off x="9479400" y="3048681"/>
            <a:ext cx="887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 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-H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DCFB47D-E79B-693F-4BE6-EB3C28F6D89C}"/>
              </a:ext>
            </a:extLst>
          </p:cNvPr>
          <p:cNvSpPr txBox="1"/>
          <p:nvPr/>
        </p:nvSpPr>
        <p:spPr>
          <a:xfrm>
            <a:off x="8739787" y="1135249"/>
            <a:ext cx="282021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 – валентное колебание, 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 – деформационное колебание</a:t>
            </a:r>
          </a:p>
        </p:txBody>
      </p:sp>
    </p:spTree>
    <p:extLst>
      <p:ext uri="{BB962C8B-B14F-4D97-AF65-F5344CB8AC3E}">
        <p14:creationId xmlns:p14="http://schemas.microsoft.com/office/powerpoint/2010/main" val="467905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3F83441E-FC47-43A4-58B0-AD9B6A2BE554}"/>
              </a:ext>
            </a:extLst>
          </p:cNvPr>
          <p:cNvSpPr txBox="1">
            <a:spLocks/>
          </p:cNvSpPr>
          <p:nvPr/>
        </p:nvSpPr>
        <p:spPr>
          <a:xfrm>
            <a:off x="37491" y="26189"/>
            <a:ext cx="12192000" cy="51341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dirty="0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НРН-спектр ибупрофена (эксперимент и </a:t>
            </a:r>
            <a:r>
              <a:rPr lang="en-US" sz="2800" b="1" dirty="0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BP86</a:t>
            </a:r>
            <a:r>
              <a:rPr lang="ru-RU" sz="2800" b="1" dirty="0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/def2-TZVP)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BE86FC4-4FB6-E63A-7230-CF5674B9F60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9" r="28933"/>
          <a:stretch>
            <a:fillRect/>
          </a:stretch>
        </p:blipFill>
        <p:spPr>
          <a:xfrm rot="19328148">
            <a:off x="323127" y="228225"/>
            <a:ext cx="1813198" cy="213243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2CB3623-CEC1-EDC6-BD72-FAC87464CCE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76" r="26048"/>
          <a:stretch>
            <a:fillRect/>
          </a:stretch>
        </p:blipFill>
        <p:spPr>
          <a:xfrm rot="20121163">
            <a:off x="2709227" y="299516"/>
            <a:ext cx="1908911" cy="2027482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F468A470-E28C-939E-E6E8-85ED0F83A11A}"/>
              </a:ext>
            </a:extLst>
          </p:cNvPr>
          <p:cNvSpPr/>
          <p:nvPr/>
        </p:nvSpPr>
        <p:spPr>
          <a:xfrm>
            <a:off x="141835" y="1787957"/>
            <a:ext cx="2202877" cy="83099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Синхронные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торсионные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колебания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b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–COOH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F468A470-E28C-939E-E6E8-85ED0F83A11A}"/>
              </a:ext>
            </a:extLst>
          </p:cNvPr>
          <p:cNvSpPr/>
          <p:nvPr/>
        </p:nvSpPr>
        <p:spPr>
          <a:xfrm>
            <a:off x="2439782" y="1771794"/>
            <a:ext cx="2305169" cy="83099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Ас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инхронные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торсионные колебания </a:t>
            </a:r>
            <a:b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–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COOH</a:t>
            </a:r>
          </a:p>
        </p:txBody>
      </p:sp>
      <p:grpSp>
        <p:nvGrpSpPr>
          <p:cNvPr id="34" name="Группа 33">
            <a:extLst>
              <a:ext uri="{FF2B5EF4-FFF2-40B4-BE49-F238E27FC236}">
                <a16:creationId xmlns:a16="http://schemas.microsoft.com/office/drawing/2014/main" id="{F834B06C-5D8E-A812-E575-593BA1A766C8}"/>
              </a:ext>
            </a:extLst>
          </p:cNvPr>
          <p:cNvGrpSpPr/>
          <p:nvPr/>
        </p:nvGrpSpPr>
        <p:grpSpPr>
          <a:xfrm>
            <a:off x="7087951" y="305652"/>
            <a:ext cx="4816880" cy="2599208"/>
            <a:chOff x="7087951" y="375102"/>
            <a:chExt cx="4816880" cy="2599208"/>
          </a:xfrm>
        </p:grpSpPr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4A11E8AD-4533-E92D-3074-CE4170B8D0B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175443">
              <a:off x="7087951" y="375102"/>
              <a:ext cx="4816880" cy="2599208"/>
            </a:xfrm>
            <a:prstGeom prst="rect">
              <a:avLst/>
            </a:prstGeom>
          </p:spPr>
        </p:pic>
        <p:sp>
          <p:nvSpPr>
            <p:cNvPr id="12" name="Дуга 11"/>
            <p:cNvSpPr/>
            <p:nvPr/>
          </p:nvSpPr>
          <p:spPr>
            <a:xfrm rot="11827651" flipV="1">
              <a:off x="8746602" y="1242767"/>
              <a:ext cx="255106" cy="211055"/>
            </a:xfrm>
            <a:prstGeom prst="arc">
              <a:avLst>
                <a:gd name="adj1" fmla="val 13327868"/>
                <a:gd name="adj2" fmla="val 6578246"/>
              </a:avLst>
            </a:prstGeom>
            <a:ln w="1905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stealth" w="med" len="lg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Дуга 12"/>
            <p:cNvSpPr/>
            <p:nvPr/>
          </p:nvSpPr>
          <p:spPr>
            <a:xfrm rot="12315770" flipV="1">
              <a:off x="9623138" y="2029279"/>
              <a:ext cx="255106" cy="211055"/>
            </a:xfrm>
            <a:prstGeom prst="arc">
              <a:avLst>
                <a:gd name="adj1" fmla="val 13327868"/>
                <a:gd name="adj2" fmla="val 6578246"/>
              </a:avLst>
            </a:prstGeom>
            <a:ln w="1905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stealth" w="med" len="lg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F468A470-E28C-939E-E6E8-85ED0F83A11A}"/>
              </a:ext>
            </a:extLst>
          </p:cNvPr>
          <p:cNvSpPr/>
          <p:nvPr/>
        </p:nvSpPr>
        <p:spPr>
          <a:xfrm>
            <a:off x="4554005" y="1918235"/>
            <a:ext cx="2952758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Синхронные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и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асинхронные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торсионные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колебания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–CH</a:t>
            </a:r>
            <a:r>
              <a:rPr lang="en-US" sz="1600" baseline="-250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3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99FCB4A0-DB1F-E645-49F1-3B1C174FD4B9}"/>
              </a:ext>
            </a:extLst>
          </p:cNvPr>
          <p:cNvGrpSpPr/>
          <p:nvPr/>
        </p:nvGrpSpPr>
        <p:grpSpPr>
          <a:xfrm>
            <a:off x="5330103" y="769464"/>
            <a:ext cx="1282506" cy="1243292"/>
            <a:chOff x="5587303" y="779837"/>
            <a:chExt cx="1611794" cy="1611793"/>
          </a:xfrm>
        </p:grpSpPr>
        <p:pic>
          <p:nvPicPr>
            <p:cNvPr id="36" name="Рисунок 35">
              <a:extLst>
                <a:ext uri="{FF2B5EF4-FFF2-40B4-BE49-F238E27FC236}">
                  <a16:creationId xmlns:a16="http://schemas.microsoft.com/office/drawing/2014/main" id="{E24281E1-33C9-E039-42DD-88CFAB00442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944" t="25050" r="19007" b="17071"/>
            <a:stretch>
              <a:fillRect/>
            </a:stretch>
          </p:blipFill>
          <p:spPr>
            <a:xfrm rot="16200000">
              <a:off x="5778332" y="812279"/>
              <a:ext cx="1229736" cy="1611793"/>
            </a:xfrm>
            <a:prstGeom prst="rect">
              <a:avLst/>
            </a:prstGeom>
          </p:spPr>
        </p:pic>
        <p:sp>
          <p:nvSpPr>
            <p:cNvPr id="37" name="Овал 36">
              <a:extLst>
                <a:ext uri="{FF2B5EF4-FFF2-40B4-BE49-F238E27FC236}">
                  <a16:creationId xmlns:a16="http://schemas.microsoft.com/office/drawing/2014/main" id="{2DB2BB8D-0059-53AD-81AE-2F5D69639DF4}"/>
                </a:ext>
              </a:extLst>
            </p:cNvPr>
            <p:cNvSpPr/>
            <p:nvPr/>
          </p:nvSpPr>
          <p:spPr>
            <a:xfrm>
              <a:off x="5587303" y="779837"/>
              <a:ext cx="1611794" cy="1611793"/>
            </a:xfrm>
            <a:prstGeom prst="ellipse">
              <a:avLst/>
            </a:prstGeom>
            <a:solidFill>
              <a:srgbClr val="0F6FC6">
                <a:alpha val="5882"/>
              </a:srgb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4" name="Группа 93">
            <a:extLst>
              <a:ext uri="{FF2B5EF4-FFF2-40B4-BE49-F238E27FC236}">
                <a16:creationId xmlns:a16="http://schemas.microsoft.com/office/drawing/2014/main" id="{581AE3D6-C7BD-B825-5A8E-55FA2CF63D25}"/>
              </a:ext>
            </a:extLst>
          </p:cNvPr>
          <p:cNvGrpSpPr/>
          <p:nvPr/>
        </p:nvGrpSpPr>
        <p:grpSpPr>
          <a:xfrm>
            <a:off x="1126797" y="2554130"/>
            <a:ext cx="9883775" cy="4057233"/>
            <a:chOff x="1126797" y="2554130"/>
            <a:chExt cx="9883775" cy="4057233"/>
          </a:xfrm>
        </p:grpSpPr>
        <p:graphicFrame>
          <p:nvGraphicFramePr>
            <p:cNvPr id="61" name="Объект 60">
              <a:extLst>
                <a:ext uri="{FF2B5EF4-FFF2-40B4-BE49-F238E27FC236}">
                  <a16:creationId xmlns:a16="http://schemas.microsoft.com/office/drawing/2014/main" id="{7D40770E-60EC-FE57-C4D6-50FD12D3CFD4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105757293"/>
                </p:ext>
              </p:extLst>
            </p:nvPr>
          </p:nvGraphicFramePr>
          <p:xfrm>
            <a:off x="1126797" y="2717226"/>
            <a:ext cx="9883775" cy="38941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SPW 14.0 Graph" r:id="rId7" imgW="9884520" imgH="3894120" progId="SigmaPlotGraphicObject.13">
                    <p:embed/>
                  </p:oleObj>
                </mc:Choice>
                <mc:Fallback>
                  <p:oleObj name="SPW 14.0 Graph" r:id="rId7" imgW="9884520" imgH="3894120" progId="SigmaPlotGraphicObject.13">
                    <p:embed/>
                    <p:pic>
                      <p:nvPicPr>
                        <p:cNvPr id="7" name="Объект 6">
                          <a:extLst>
                            <a:ext uri="{FF2B5EF4-FFF2-40B4-BE49-F238E27FC236}">
                              <a16:creationId xmlns:a16="http://schemas.microsoft.com/office/drawing/2014/main" id="{6370312E-EAAF-10AD-E70B-36A71AFB7736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1126797" y="2717226"/>
                          <a:ext cx="9883775" cy="389413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4" name="Группа 13"/>
            <p:cNvGrpSpPr/>
            <p:nvPr/>
          </p:nvGrpSpPr>
          <p:grpSpPr>
            <a:xfrm>
              <a:off x="5648243" y="2628263"/>
              <a:ext cx="4871429" cy="1097063"/>
              <a:chOff x="5591654" y="2152395"/>
              <a:chExt cx="4871429" cy="1097063"/>
            </a:xfrm>
          </p:grpSpPr>
          <p:sp>
            <p:nvSpPr>
              <p:cNvPr id="4" name="Прямоугольник 3"/>
              <p:cNvSpPr/>
              <p:nvPr/>
            </p:nvSpPr>
            <p:spPr>
              <a:xfrm>
                <a:off x="5591654" y="2152395"/>
                <a:ext cx="1293779" cy="42277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20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11" name="Рисунок 10"/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843833" y="2887508"/>
                <a:ext cx="1619250" cy="361950"/>
              </a:xfrm>
              <a:prstGeom prst="rect">
                <a:avLst/>
              </a:prstGeom>
            </p:spPr>
          </p:pic>
          <p:sp>
            <p:nvSpPr>
              <p:cNvPr id="18" name="Прямоугольник 17"/>
              <p:cNvSpPr/>
              <p:nvPr/>
            </p:nvSpPr>
            <p:spPr>
              <a:xfrm>
                <a:off x="6059328" y="2784528"/>
                <a:ext cx="1539090" cy="42277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20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10" name="Прямая со стрелкой 9">
              <a:extLst>
                <a:ext uri="{FF2B5EF4-FFF2-40B4-BE49-F238E27FC236}">
                  <a16:creationId xmlns:a16="http://schemas.microsoft.com/office/drawing/2014/main" id="{5B570AAE-84EA-6776-6F38-9640C5763D3A}"/>
                </a:ext>
              </a:extLst>
            </p:cNvPr>
            <p:cNvCxnSpPr>
              <a:cxnSpLocks/>
            </p:cNvCxnSpPr>
            <p:nvPr/>
          </p:nvCxnSpPr>
          <p:spPr>
            <a:xfrm>
              <a:off x="3776331" y="3455593"/>
              <a:ext cx="0" cy="425250"/>
            </a:xfrm>
            <a:prstGeom prst="straightConnector1">
              <a:avLst/>
            </a:prstGeom>
            <a:ln w="57150">
              <a:solidFill>
                <a:srgbClr val="00B050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 стрелкой 18">
              <a:extLst>
                <a:ext uri="{FF2B5EF4-FFF2-40B4-BE49-F238E27FC236}">
                  <a16:creationId xmlns:a16="http://schemas.microsoft.com/office/drawing/2014/main" id="{5B570AAE-84EA-6776-6F38-9640C5763D3A}"/>
                </a:ext>
              </a:extLst>
            </p:cNvPr>
            <p:cNvCxnSpPr>
              <a:cxnSpLocks/>
            </p:cNvCxnSpPr>
            <p:nvPr/>
          </p:nvCxnSpPr>
          <p:spPr>
            <a:xfrm>
              <a:off x="2706322" y="3313133"/>
              <a:ext cx="0" cy="425250"/>
            </a:xfrm>
            <a:prstGeom prst="straightConnector1">
              <a:avLst/>
            </a:prstGeom>
            <a:ln w="57150">
              <a:solidFill>
                <a:srgbClr val="00B050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" name="Группа 19"/>
            <p:cNvGrpSpPr/>
            <p:nvPr/>
          </p:nvGrpSpPr>
          <p:grpSpPr>
            <a:xfrm>
              <a:off x="5789147" y="3229292"/>
              <a:ext cx="622572" cy="144002"/>
              <a:chOff x="8326876" y="1650900"/>
              <a:chExt cx="797669" cy="117175"/>
            </a:xfrm>
          </p:grpSpPr>
          <p:cxnSp>
            <p:nvCxnSpPr>
              <p:cNvPr id="21" name="Прямая соединительная линия 20"/>
              <p:cNvCxnSpPr/>
              <p:nvPr/>
            </p:nvCxnSpPr>
            <p:spPr>
              <a:xfrm>
                <a:off x="8326876" y="1650900"/>
                <a:ext cx="797668" cy="0"/>
              </a:xfrm>
              <a:prstGeom prst="line">
                <a:avLst/>
              </a:prstGeom>
              <a:ln>
                <a:solidFill>
                  <a:srgbClr val="00B050"/>
                </a:solidFill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Прямая соединительная линия 21"/>
              <p:cNvCxnSpPr/>
              <p:nvPr/>
            </p:nvCxnSpPr>
            <p:spPr>
              <a:xfrm rot="5400000">
                <a:off x="8268289" y="1709488"/>
                <a:ext cx="117174" cy="0"/>
              </a:xfrm>
              <a:prstGeom prst="line">
                <a:avLst/>
              </a:prstGeom>
              <a:ln>
                <a:solidFill>
                  <a:srgbClr val="00B050"/>
                </a:solidFill>
                <a:headEnd type="none" w="med" len="med"/>
                <a:tailEnd type="triangle" w="med" len="med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Прямая соединительная линия 22"/>
              <p:cNvCxnSpPr/>
              <p:nvPr/>
            </p:nvCxnSpPr>
            <p:spPr>
              <a:xfrm rot="5400000">
                <a:off x="9065958" y="1709488"/>
                <a:ext cx="117174" cy="0"/>
              </a:xfrm>
              <a:prstGeom prst="line">
                <a:avLst/>
              </a:prstGeom>
              <a:ln>
                <a:solidFill>
                  <a:srgbClr val="00B050"/>
                </a:solidFill>
                <a:headEnd type="none" w="med" len="med"/>
                <a:tailEnd type="triangle" w="med" len="med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Прямая соединительная линия 23"/>
              <p:cNvCxnSpPr/>
              <p:nvPr/>
            </p:nvCxnSpPr>
            <p:spPr>
              <a:xfrm rot="5400000">
                <a:off x="8734000" y="1709488"/>
                <a:ext cx="117174" cy="0"/>
              </a:xfrm>
              <a:prstGeom prst="line">
                <a:avLst/>
              </a:prstGeom>
              <a:ln>
                <a:solidFill>
                  <a:srgbClr val="00B050"/>
                </a:solidFill>
                <a:headEnd type="none" w="med" len="med"/>
                <a:tailEnd type="triangle" w="med" len="med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6" name="Прямая со стрелкой 25">
              <a:extLst>
                <a:ext uri="{FF2B5EF4-FFF2-40B4-BE49-F238E27FC236}">
                  <a16:creationId xmlns:a16="http://schemas.microsoft.com/office/drawing/2014/main" id="{5B570AAE-84EA-6776-6F38-9640C5763D3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12235" y="4083208"/>
              <a:ext cx="2875156" cy="0"/>
            </a:xfrm>
            <a:prstGeom prst="straightConnector1">
              <a:avLst/>
            </a:prstGeom>
            <a:ln w="57150">
              <a:solidFill>
                <a:srgbClr val="00B05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7" name="Группа 26"/>
            <p:cNvGrpSpPr/>
            <p:nvPr/>
          </p:nvGrpSpPr>
          <p:grpSpPr>
            <a:xfrm>
              <a:off x="6940591" y="4686142"/>
              <a:ext cx="622572" cy="144002"/>
              <a:chOff x="8326876" y="1650900"/>
              <a:chExt cx="797669" cy="117175"/>
            </a:xfrm>
          </p:grpSpPr>
          <p:cxnSp>
            <p:nvCxnSpPr>
              <p:cNvPr id="28" name="Прямая соединительная линия 27"/>
              <p:cNvCxnSpPr/>
              <p:nvPr/>
            </p:nvCxnSpPr>
            <p:spPr>
              <a:xfrm>
                <a:off x="8326876" y="1650900"/>
                <a:ext cx="797668" cy="0"/>
              </a:xfrm>
              <a:prstGeom prst="line">
                <a:avLst/>
              </a:prstGeom>
              <a:ln>
                <a:solidFill>
                  <a:srgbClr val="00B050"/>
                </a:solidFill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Прямая соединительная линия 28"/>
              <p:cNvCxnSpPr/>
              <p:nvPr/>
            </p:nvCxnSpPr>
            <p:spPr>
              <a:xfrm rot="5400000">
                <a:off x="8268289" y="1709488"/>
                <a:ext cx="117174" cy="0"/>
              </a:xfrm>
              <a:prstGeom prst="line">
                <a:avLst/>
              </a:prstGeom>
              <a:ln>
                <a:solidFill>
                  <a:srgbClr val="00B050"/>
                </a:solidFill>
                <a:headEnd type="none" w="med" len="med"/>
                <a:tailEnd type="triangle" w="med" len="med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Прямая соединительная линия 29"/>
              <p:cNvCxnSpPr/>
              <p:nvPr/>
            </p:nvCxnSpPr>
            <p:spPr>
              <a:xfrm rot="5400000">
                <a:off x="9065958" y="1709488"/>
                <a:ext cx="117174" cy="0"/>
              </a:xfrm>
              <a:prstGeom prst="line">
                <a:avLst/>
              </a:prstGeom>
              <a:ln>
                <a:solidFill>
                  <a:srgbClr val="00B050"/>
                </a:solidFill>
                <a:headEnd type="none" w="med" len="med"/>
                <a:tailEnd type="triangle" w="med" len="med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Прямая соединительная линия 30"/>
              <p:cNvCxnSpPr/>
              <p:nvPr/>
            </p:nvCxnSpPr>
            <p:spPr>
              <a:xfrm rot="5400000">
                <a:off x="8734000" y="1709488"/>
                <a:ext cx="117174" cy="0"/>
              </a:xfrm>
              <a:prstGeom prst="line">
                <a:avLst/>
              </a:prstGeom>
              <a:ln>
                <a:solidFill>
                  <a:srgbClr val="00B050"/>
                </a:solidFill>
                <a:headEnd type="none" w="med" len="med"/>
                <a:tailEnd type="triangle" w="med" len="med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2" name="Прямоугольник 31">
              <a:extLst>
                <a:ext uri="{FF2B5EF4-FFF2-40B4-BE49-F238E27FC236}">
                  <a16:creationId xmlns:a16="http://schemas.microsoft.com/office/drawing/2014/main" id="{F468A470-E28C-939E-E6E8-85ED0F83A11A}"/>
                </a:ext>
              </a:extLst>
            </p:cNvPr>
            <p:cNvSpPr/>
            <p:nvPr/>
          </p:nvSpPr>
          <p:spPr>
            <a:xfrm>
              <a:off x="6612609" y="4097328"/>
              <a:ext cx="128788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600" dirty="0">
                  <a:solidFill>
                    <a:srgbClr val="00206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CH</a:t>
              </a:r>
              <a:r>
                <a:rPr lang="en-US" sz="1600" baseline="-25000" dirty="0">
                  <a:solidFill>
                    <a:srgbClr val="00206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2</a:t>
              </a:r>
              <a:r>
                <a:rPr lang="en-US" sz="1600" dirty="0">
                  <a:solidFill>
                    <a:srgbClr val="00206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и CH </a:t>
              </a:r>
            </a:p>
            <a:p>
              <a:pPr algn="ctr"/>
              <a:r>
                <a:rPr lang="en-US" sz="16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торсионные</a:t>
              </a:r>
              <a:endPara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Прямоугольник 32">
              <a:extLst>
                <a:ext uri="{FF2B5EF4-FFF2-40B4-BE49-F238E27FC236}">
                  <a16:creationId xmlns:a16="http://schemas.microsoft.com/office/drawing/2014/main" id="{F468A470-E28C-939E-E6E8-85ED0F83A11A}"/>
                </a:ext>
              </a:extLst>
            </p:cNvPr>
            <p:cNvSpPr/>
            <p:nvPr/>
          </p:nvSpPr>
          <p:spPr>
            <a:xfrm>
              <a:off x="8029098" y="3745015"/>
              <a:ext cx="2759402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600" dirty="0">
                  <a:solidFill>
                    <a:srgbClr val="00206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CH </a:t>
              </a:r>
              <a:r>
                <a:rPr lang="en-US" sz="16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деформационные</a:t>
              </a:r>
              <a:r>
                <a:rPr lang="en-US" sz="1600" dirty="0">
                  <a:solidFill>
                    <a:srgbClr val="00206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(</a:t>
              </a:r>
              <a:r>
                <a:rPr lang="el-GR" sz="1600" dirty="0">
                  <a:solidFill>
                    <a:srgbClr val="00206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δ</a:t>
              </a:r>
              <a:r>
                <a:rPr lang="en-US" sz="1600" dirty="0">
                  <a:solidFill>
                    <a:srgbClr val="00206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l-GR" sz="1600" dirty="0">
                  <a:solidFill>
                    <a:srgbClr val="00206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ω</a:t>
              </a:r>
              <a:r>
                <a:rPr lang="en-US" sz="1600" dirty="0">
                  <a:solidFill>
                    <a:srgbClr val="00206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l-GR" sz="1600" dirty="0">
                  <a:solidFill>
                    <a:srgbClr val="00206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ρ</a:t>
              </a:r>
              <a:r>
                <a:rPr lang="en-US" sz="1600" dirty="0">
                  <a:solidFill>
                    <a:srgbClr val="00206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)</a:t>
              </a:r>
              <a:endPara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8" name="Прямая со стрелкой 37">
              <a:extLst>
                <a:ext uri="{FF2B5EF4-FFF2-40B4-BE49-F238E27FC236}">
                  <a16:creationId xmlns:a16="http://schemas.microsoft.com/office/drawing/2014/main" id="{5B570AAE-84EA-6776-6F38-9640C5763D3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84851" y="5353743"/>
              <a:ext cx="2875156" cy="0"/>
            </a:xfrm>
            <a:prstGeom prst="straightConnector1">
              <a:avLst/>
            </a:prstGeom>
            <a:ln w="57150">
              <a:solidFill>
                <a:srgbClr val="00B05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единительная линия 39">
              <a:extLst>
                <a:ext uri="{FF2B5EF4-FFF2-40B4-BE49-F238E27FC236}">
                  <a16:creationId xmlns:a16="http://schemas.microsoft.com/office/drawing/2014/main" id="{3B61F49A-1BD8-1853-E0F2-C23ADF5030C3}"/>
                </a:ext>
              </a:extLst>
            </p:cNvPr>
            <p:cNvCxnSpPr>
              <a:cxnSpLocks/>
            </p:cNvCxnSpPr>
            <p:nvPr/>
          </p:nvCxnSpPr>
          <p:spPr>
            <a:xfrm>
              <a:off x="5481091" y="3193389"/>
              <a:ext cx="0" cy="5786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D437735-7E51-44A4-66D4-37F5A4D69FB5}"/>
                </a:ext>
              </a:extLst>
            </p:cNvPr>
            <p:cNvSpPr txBox="1"/>
            <p:nvPr/>
          </p:nvSpPr>
          <p:spPr>
            <a:xfrm>
              <a:off x="5284955" y="2846953"/>
              <a:ext cx="84028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25</a:t>
              </a:r>
            </a:p>
          </p:txBody>
        </p:sp>
        <p:cxnSp>
          <p:nvCxnSpPr>
            <p:cNvPr id="42" name="Прямая соединительная линия 41">
              <a:extLst>
                <a:ext uri="{FF2B5EF4-FFF2-40B4-BE49-F238E27FC236}">
                  <a16:creationId xmlns:a16="http://schemas.microsoft.com/office/drawing/2014/main" id="{922DAD45-C772-BCFB-60A7-44465512FE48}"/>
                </a:ext>
              </a:extLst>
            </p:cNvPr>
            <p:cNvCxnSpPr>
              <a:cxnSpLocks/>
            </p:cNvCxnSpPr>
            <p:nvPr/>
          </p:nvCxnSpPr>
          <p:spPr>
            <a:xfrm>
              <a:off x="8677631" y="3195324"/>
              <a:ext cx="0" cy="5786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>
              <a:extLst>
                <a:ext uri="{FF2B5EF4-FFF2-40B4-BE49-F238E27FC236}">
                  <a16:creationId xmlns:a16="http://schemas.microsoft.com/office/drawing/2014/main" id="{F6654972-0EA8-A734-B0D1-2505B30D79E7}"/>
                </a:ext>
              </a:extLst>
            </p:cNvPr>
            <p:cNvCxnSpPr>
              <a:cxnSpLocks/>
            </p:cNvCxnSpPr>
            <p:nvPr/>
          </p:nvCxnSpPr>
          <p:spPr>
            <a:xfrm>
              <a:off x="9499442" y="3195309"/>
              <a:ext cx="0" cy="5786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Прямая соединительная линия 43">
              <a:extLst>
                <a:ext uri="{FF2B5EF4-FFF2-40B4-BE49-F238E27FC236}">
                  <a16:creationId xmlns:a16="http://schemas.microsoft.com/office/drawing/2014/main" id="{AF83E80E-A8B5-2D9D-0168-7B9797F3C9FD}"/>
                </a:ext>
              </a:extLst>
            </p:cNvPr>
            <p:cNvCxnSpPr>
              <a:cxnSpLocks/>
            </p:cNvCxnSpPr>
            <p:nvPr/>
          </p:nvCxnSpPr>
          <p:spPr>
            <a:xfrm>
              <a:off x="10263369" y="3195314"/>
              <a:ext cx="0" cy="5786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Прямая соединительная линия 44">
              <a:extLst>
                <a:ext uri="{FF2B5EF4-FFF2-40B4-BE49-F238E27FC236}">
                  <a16:creationId xmlns:a16="http://schemas.microsoft.com/office/drawing/2014/main" id="{6CCF4833-64A6-AEB5-0069-A086A10C9D23}"/>
                </a:ext>
              </a:extLst>
            </p:cNvPr>
            <p:cNvCxnSpPr>
              <a:cxnSpLocks/>
            </p:cNvCxnSpPr>
            <p:nvPr/>
          </p:nvCxnSpPr>
          <p:spPr>
            <a:xfrm>
              <a:off x="6727641" y="3183748"/>
              <a:ext cx="0" cy="5786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7D6957A9-DD86-CD27-7B44-B6EDF505E53C}"/>
                </a:ext>
              </a:extLst>
            </p:cNvPr>
            <p:cNvSpPr txBox="1"/>
            <p:nvPr/>
          </p:nvSpPr>
          <p:spPr>
            <a:xfrm>
              <a:off x="7653363" y="2847323"/>
              <a:ext cx="84028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7EE2F94-5C22-A23A-A9E2-680B4EA98297}"/>
                </a:ext>
              </a:extLst>
            </p:cNvPr>
            <p:cNvSpPr txBox="1"/>
            <p:nvPr/>
          </p:nvSpPr>
          <p:spPr>
            <a:xfrm>
              <a:off x="8447106" y="2865190"/>
              <a:ext cx="84028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75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28783CE7-A937-4426-27B3-F6A3A6855124}"/>
                </a:ext>
              </a:extLst>
            </p:cNvPr>
            <p:cNvSpPr txBox="1"/>
            <p:nvPr/>
          </p:nvSpPr>
          <p:spPr>
            <a:xfrm>
              <a:off x="9161378" y="2860864"/>
              <a:ext cx="84028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100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FC77A375-07D6-366D-EFF5-9C233E8D6657}"/>
                </a:ext>
              </a:extLst>
            </p:cNvPr>
            <p:cNvSpPr txBox="1"/>
            <p:nvPr/>
          </p:nvSpPr>
          <p:spPr>
            <a:xfrm>
              <a:off x="9950495" y="2845440"/>
              <a:ext cx="84028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125</a:t>
              </a:r>
            </a:p>
          </p:txBody>
        </p:sp>
        <p:cxnSp>
          <p:nvCxnSpPr>
            <p:cNvPr id="50" name="Прямая соединительная линия 49">
              <a:extLst>
                <a:ext uri="{FF2B5EF4-FFF2-40B4-BE49-F238E27FC236}">
                  <a16:creationId xmlns:a16="http://schemas.microsoft.com/office/drawing/2014/main" id="{AA1000E5-2935-2F7C-8B4D-85BA17E4DE53}"/>
                </a:ext>
              </a:extLst>
            </p:cNvPr>
            <p:cNvCxnSpPr>
              <a:cxnSpLocks/>
            </p:cNvCxnSpPr>
            <p:nvPr/>
          </p:nvCxnSpPr>
          <p:spPr>
            <a:xfrm>
              <a:off x="4241013" y="3197249"/>
              <a:ext cx="0" cy="5786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7B3E5CDB-A4EA-B5CA-13CA-242203E4743A}"/>
                </a:ext>
              </a:extLst>
            </p:cNvPr>
            <p:cNvSpPr txBox="1"/>
            <p:nvPr/>
          </p:nvSpPr>
          <p:spPr>
            <a:xfrm>
              <a:off x="6503345" y="2861600"/>
              <a:ext cx="84028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40</a:t>
              </a:r>
            </a:p>
          </p:txBody>
        </p:sp>
        <p:cxnSp>
          <p:nvCxnSpPr>
            <p:cNvPr id="52" name="Прямая соединительная линия 51">
              <a:extLst>
                <a:ext uri="{FF2B5EF4-FFF2-40B4-BE49-F238E27FC236}">
                  <a16:creationId xmlns:a16="http://schemas.microsoft.com/office/drawing/2014/main" id="{11F1731D-3671-9775-DDDB-DAAF3383B146}"/>
                </a:ext>
              </a:extLst>
            </p:cNvPr>
            <p:cNvCxnSpPr>
              <a:cxnSpLocks/>
            </p:cNvCxnSpPr>
            <p:nvPr/>
          </p:nvCxnSpPr>
          <p:spPr>
            <a:xfrm>
              <a:off x="2645634" y="3199177"/>
              <a:ext cx="0" cy="5786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00977D83-438B-77EA-AEA8-252820639890}"/>
                </a:ext>
              </a:extLst>
            </p:cNvPr>
            <p:cNvSpPr txBox="1"/>
            <p:nvPr/>
          </p:nvSpPr>
          <p:spPr>
            <a:xfrm>
              <a:off x="2518867" y="2858683"/>
              <a:ext cx="84028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</a:p>
          </p:txBody>
        </p:sp>
        <p:cxnSp>
          <p:nvCxnSpPr>
            <p:cNvPr id="54" name="Прямая соединительная линия 53">
              <a:extLst>
                <a:ext uri="{FF2B5EF4-FFF2-40B4-BE49-F238E27FC236}">
                  <a16:creationId xmlns:a16="http://schemas.microsoft.com/office/drawing/2014/main" id="{2F986656-7B19-CA62-EF86-B007B8A00312}"/>
                </a:ext>
              </a:extLst>
            </p:cNvPr>
            <p:cNvCxnSpPr>
              <a:cxnSpLocks/>
            </p:cNvCxnSpPr>
            <p:nvPr/>
          </p:nvCxnSpPr>
          <p:spPr>
            <a:xfrm>
              <a:off x="3409564" y="3199179"/>
              <a:ext cx="0" cy="5786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702E917-708D-DD22-6C80-C1FA01ADB697}"/>
                </a:ext>
              </a:extLst>
            </p:cNvPr>
            <p:cNvSpPr txBox="1"/>
            <p:nvPr/>
          </p:nvSpPr>
          <p:spPr>
            <a:xfrm>
              <a:off x="4016994" y="2832400"/>
              <a:ext cx="56375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15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0AB60B47-F97B-4F64-3600-5C1CD72FA7C4}"/>
                </a:ext>
              </a:extLst>
            </p:cNvPr>
            <p:cNvSpPr txBox="1"/>
            <p:nvPr/>
          </p:nvSpPr>
          <p:spPr>
            <a:xfrm>
              <a:off x="3178781" y="2859043"/>
              <a:ext cx="84028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E03FAA19-42EA-4329-6B22-483F90C77541}"/>
                </a:ext>
              </a:extLst>
            </p:cNvPr>
            <p:cNvSpPr txBox="1"/>
            <p:nvPr/>
          </p:nvSpPr>
          <p:spPr>
            <a:xfrm>
              <a:off x="4406401" y="2554130"/>
              <a:ext cx="34924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Передача энергии, мэВ</a:t>
              </a:r>
              <a:endParaRPr lang="ru-RU" baseline="30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3" name="Прямоугольник 62">
              <a:extLst>
                <a:ext uri="{FF2B5EF4-FFF2-40B4-BE49-F238E27FC236}">
                  <a16:creationId xmlns:a16="http://schemas.microsoft.com/office/drawing/2014/main" id="{426CA9C9-024C-C31F-74E9-CE6DD645928C}"/>
                </a:ext>
              </a:extLst>
            </p:cNvPr>
            <p:cNvSpPr/>
            <p:nvPr/>
          </p:nvSpPr>
          <p:spPr>
            <a:xfrm>
              <a:off x="4946158" y="6178802"/>
              <a:ext cx="2867891" cy="42802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4" name="Прямоугольник 63">
              <a:extLst>
                <a:ext uri="{FF2B5EF4-FFF2-40B4-BE49-F238E27FC236}">
                  <a16:creationId xmlns:a16="http://schemas.microsoft.com/office/drawing/2014/main" id="{BE7A9654-50DA-4061-C2A7-678CC5CE7A9A}"/>
                </a:ext>
              </a:extLst>
            </p:cNvPr>
            <p:cNvSpPr/>
            <p:nvPr/>
          </p:nvSpPr>
          <p:spPr>
            <a:xfrm>
              <a:off x="1964054" y="5795947"/>
              <a:ext cx="8832101" cy="30721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E3882B52-A3FD-E189-A6A1-0EA07050ED03}"/>
                </a:ext>
              </a:extLst>
            </p:cNvPr>
            <p:cNvSpPr txBox="1"/>
            <p:nvPr/>
          </p:nvSpPr>
          <p:spPr>
            <a:xfrm>
              <a:off x="2609026" y="5654098"/>
              <a:ext cx="88163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2FC596F4-AAE5-98D4-A488-7656AF2B4309}"/>
                </a:ext>
              </a:extLst>
            </p:cNvPr>
            <p:cNvSpPr txBox="1"/>
            <p:nvPr/>
          </p:nvSpPr>
          <p:spPr>
            <a:xfrm>
              <a:off x="3524770" y="5639847"/>
              <a:ext cx="88163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100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58F7EFCC-4F92-00E2-33BA-BD605EB22A8B}"/>
                </a:ext>
              </a:extLst>
            </p:cNvPr>
            <p:cNvSpPr txBox="1"/>
            <p:nvPr/>
          </p:nvSpPr>
          <p:spPr>
            <a:xfrm>
              <a:off x="4531093" y="5639847"/>
              <a:ext cx="88163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150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7BD92737-ADDF-07DE-913C-B173EC68D983}"/>
                </a:ext>
              </a:extLst>
            </p:cNvPr>
            <p:cNvSpPr txBox="1"/>
            <p:nvPr/>
          </p:nvSpPr>
          <p:spPr>
            <a:xfrm>
              <a:off x="5190258" y="5639847"/>
              <a:ext cx="88163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200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7209148B-D616-A554-D040-D1EB1BE2E81B}"/>
                </a:ext>
              </a:extLst>
            </p:cNvPr>
            <p:cNvSpPr txBox="1"/>
            <p:nvPr/>
          </p:nvSpPr>
          <p:spPr>
            <a:xfrm>
              <a:off x="6400799" y="5639847"/>
              <a:ext cx="88163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300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E7ECCBD4-B073-2A27-4DB9-83D045236EDA}"/>
                </a:ext>
              </a:extLst>
            </p:cNvPr>
            <p:cNvSpPr txBox="1"/>
            <p:nvPr/>
          </p:nvSpPr>
          <p:spPr>
            <a:xfrm>
              <a:off x="7600949" y="5639847"/>
              <a:ext cx="88163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400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0F95499E-8D57-82A2-0B8C-8335A928144F}"/>
                </a:ext>
              </a:extLst>
            </p:cNvPr>
            <p:cNvSpPr txBox="1"/>
            <p:nvPr/>
          </p:nvSpPr>
          <p:spPr>
            <a:xfrm>
              <a:off x="8428967" y="5639847"/>
              <a:ext cx="88163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600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1AD7C5DC-ED45-F8F2-205B-6F30B03DB4B5}"/>
                </a:ext>
              </a:extLst>
            </p:cNvPr>
            <p:cNvSpPr txBox="1"/>
            <p:nvPr/>
          </p:nvSpPr>
          <p:spPr>
            <a:xfrm>
              <a:off x="9271630" y="5639847"/>
              <a:ext cx="88163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800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CE7139B8-4FF9-8600-4307-7E17C617EC30}"/>
                </a:ext>
              </a:extLst>
            </p:cNvPr>
            <p:cNvSpPr txBox="1"/>
            <p:nvPr/>
          </p:nvSpPr>
          <p:spPr>
            <a:xfrm>
              <a:off x="10027224" y="5639847"/>
              <a:ext cx="88163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1000</a:t>
              </a:r>
            </a:p>
          </p:txBody>
        </p:sp>
        <p:sp>
          <p:nvSpPr>
            <p:cNvPr id="75" name="Прямоугольник 74">
              <a:extLst>
                <a:ext uri="{FF2B5EF4-FFF2-40B4-BE49-F238E27FC236}">
                  <a16:creationId xmlns:a16="http://schemas.microsoft.com/office/drawing/2014/main" id="{261B9C30-C216-4AFA-C97C-24FB0DBECC2E}"/>
                </a:ext>
              </a:extLst>
            </p:cNvPr>
            <p:cNvSpPr/>
            <p:nvPr/>
          </p:nvSpPr>
          <p:spPr>
            <a:xfrm rot="16200000">
              <a:off x="272321" y="3947831"/>
              <a:ext cx="2745253" cy="9112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9ED3E00A-CF06-BB70-CFC0-8FA461DCA178}"/>
                </a:ext>
              </a:extLst>
            </p:cNvPr>
            <p:cNvSpPr txBox="1"/>
            <p:nvPr/>
          </p:nvSpPr>
          <p:spPr>
            <a:xfrm>
              <a:off x="1640388" y="5003238"/>
              <a:ext cx="88163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400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B4B36E2A-87D1-DB04-A79C-3E47A8389750}"/>
                </a:ext>
              </a:extLst>
            </p:cNvPr>
            <p:cNvSpPr txBox="1"/>
            <p:nvPr/>
          </p:nvSpPr>
          <p:spPr>
            <a:xfrm>
              <a:off x="1629997" y="4632535"/>
              <a:ext cx="88163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600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0EAAF4BE-1B37-6F92-283A-C8F1E4B9FE35}"/>
                </a:ext>
              </a:extLst>
            </p:cNvPr>
            <p:cNvSpPr txBox="1"/>
            <p:nvPr/>
          </p:nvSpPr>
          <p:spPr>
            <a:xfrm>
              <a:off x="1546869" y="3825186"/>
              <a:ext cx="88163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1000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0A07BCA2-FC89-FCEC-E711-91814A344A28}"/>
                </a:ext>
              </a:extLst>
            </p:cNvPr>
            <p:cNvSpPr txBox="1"/>
            <p:nvPr/>
          </p:nvSpPr>
          <p:spPr>
            <a:xfrm>
              <a:off x="1528676" y="3030843"/>
              <a:ext cx="88163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2000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E48495CC-59F8-831B-6461-332E0EC6C5C3}"/>
                </a:ext>
              </a:extLst>
            </p:cNvPr>
            <p:cNvSpPr txBox="1"/>
            <p:nvPr/>
          </p:nvSpPr>
          <p:spPr>
            <a:xfrm rot="16200000">
              <a:off x="59026" y="4216206"/>
              <a:ext cx="266755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χ</a:t>
              </a:r>
              <a:r>
                <a:rPr lang="he-IL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״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el-GR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ω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  <a:r>
                <a: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у.е.</a:t>
              </a: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9875623B-C956-9285-3274-71A5147E7E59}"/>
                </a:ext>
              </a:extLst>
            </p:cNvPr>
            <p:cNvSpPr txBox="1"/>
            <p:nvPr/>
          </p:nvSpPr>
          <p:spPr>
            <a:xfrm>
              <a:off x="4412769" y="5939280"/>
              <a:ext cx="366434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Передача энергии, см</a:t>
              </a:r>
              <a:r>
                <a:rPr lang="ru-RU" sz="2000" baseline="30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-1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8F85A824-8F60-9701-A9C1-09110FC9199E}"/>
                </a:ext>
              </a:extLst>
            </p:cNvPr>
            <p:cNvSpPr txBox="1"/>
            <p:nvPr/>
          </p:nvSpPr>
          <p:spPr>
            <a:xfrm>
              <a:off x="1648996" y="5437542"/>
              <a:ext cx="88163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200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5A32A79A-E983-D248-650B-55F06C90D49B}"/>
                </a:ext>
              </a:extLst>
            </p:cNvPr>
            <p:cNvSpPr txBox="1"/>
            <p:nvPr/>
          </p:nvSpPr>
          <p:spPr>
            <a:xfrm>
              <a:off x="1637252" y="4235834"/>
              <a:ext cx="88163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800</a:t>
              </a: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C8DDB2B5-92F4-9607-04BD-851551667078}"/>
                </a:ext>
              </a:extLst>
            </p:cNvPr>
            <p:cNvSpPr txBox="1"/>
            <p:nvPr/>
          </p:nvSpPr>
          <p:spPr>
            <a:xfrm>
              <a:off x="1541073" y="3441484"/>
              <a:ext cx="88163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1200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49068075-AE9E-E990-6DED-5D769BFA31C1}"/>
                </a:ext>
              </a:extLst>
            </p:cNvPr>
            <p:cNvSpPr txBox="1"/>
            <p:nvPr/>
          </p:nvSpPr>
          <p:spPr>
            <a:xfrm rot="16200000">
              <a:off x="2370195" y="5167098"/>
              <a:ext cx="82640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747AB135-0ED2-3736-F146-A2F3B1E24061}"/>
                </a:ext>
              </a:extLst>
            </p:cNvPr>
            <p:cNvSpPr txBox="1"/>
            <p:nvPr/>
          </p:nvSpPr>
          <p:spPr>
            <a:xfrm rot="16200000">
              <a:off x="3364748" y="5162864"/>
              <a:ext cx="82640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B3FD77D5-D153-ECE5-5592-9135E8D5154F}"/>
                </a:ext>
              </a:extLst>
            </p:cNvPr>
            <p:cNvSpPr txBox="1"/>
            <p:nvPr/>
          </p:nvSpPr>
          <p:spPr>
            <a:xfrm rot="16200000">
              <a:off x="4360625" y="5163057"/>
              <a:ext cx="82640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A3EC2C2B-1705-F3DF-6AAB-6980AD7E0960}"/>
                </a:ext>
              </a:extLst>
            </p:cNvPr>
            <p:cNvSpPr txBox="1"/>
            <p:nvPr/>
          </p:nvSpPr>
          <p:spPr>
            <a:xfrm rot="16200000">
              <a:off x="5033928" y="5171269"/>
              <a:ext cx="82640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E352414B-9A5A-EFAE-623E-48C91A64C7E9}"/>
                </a:ext>
              </a:extLst>
            </p:cNvPr>
            <p:cNvSpPr txBox="1"/>
            <p:nvPr/>
          </p:nvSpPr>
          <p:spPr>
            <a:xfrm rot="16200000">
              <a:off x="6242408" y="5173816"/>
              <a:ext cx="82640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95F31C22-EB06-83C1-80A5-0CF005309148}"/>
                </a:ext>
              </a:extLst>
            </p:cNvPr>
            <p:cNvSpPr txBox="1"/>
            <p:nvPr/>
          </p:nvSpPr>
          <p:spPr>
            <a:xfrm rot="16200000">
              <a:off x="7436251" y="5174155"/>
              <a:ext cx="82640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61F40DEA-95D6-6DCF-479A-723BF6FF71BE}"/>
                </a:ext>
              </a:extLst>
            </p:cNvPr>
            <p:cNvSpPr txBox="1"/>
            <p:nvPr/>
          </p:nvSpPr>
          <p:spPr>
            <a:xfrm rot="16200000">
              <a:off x="8269282" y="5162865"/>
              <a:ext cx="82640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AA05CEC6-C381-9FD9-CAD4-4F25FF2434AB}"/>
                </a:ext>
              </a:extLst>
            </p:cNvPr>
            <p:cNvSpPr txBox="1"/>
            <p:nvPr/>
          </p:nvSpPr>
          <p:spPr>
            <a:xfrm rot="16200000">
              <a:off x="9089260" y="5162865"/>
              <a:ext cx="82640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CF54628E-D532-4ABF-621C-36DCB5F7607B}"/>
                </a:ext>
              </a:extLst>
            </p:cNvPr>
            <p:cNvSpPr txBox="1"/>
            <p:nvPr/>
          </p:nvSpPr>
          <p:spPr>
            <a:xfrm rot="16200000">
              <a:off x="9898969" y="5162864"/>
              <a:ext cx="82640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46CECEFD-0602-CFEA-EE9C-09CD09661EFF}"/>
                </a:ext>
              </a:extLst>
            </p:cNvPr>
            <p:cNvSpPr txBox="1"/>
            <p:nvPr/>
          </p:nvSpPr>
          <p:spPr>
            <a:xfrm>
              <a:off x="1993463" y="2860360"/>
              <a:ext cx="32681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9CA18D4-AD80-DB62-97AC-61CB1EAE56BB}"/>
                </a:ext>
              </a:extLst>
            </p:cNvPr>
            <p:cNvSpPr txBox="1"/>
            <p:nvPr/>
          </p:nvSpPr>
          <p:spPr>
            <a:xfrm>
              <a:off x="1947607" y="5639847"/>
              <a:ext cx="3429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</p:grp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468A470-E28C-939E-E6E8-85ED0F83A11A}"/>
              </a:ext>
            </a:extLst>
          </p:cNvPr>
          <p:cNvSpPr/>
          <p:nvPr/>
        </p:nvSpPr>
        <p:spPr>
          <a:xfrm>
            <a:off x="642271" y="6262760"/>
            <a:ext cx="10852826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Спектры неупругого рассеяния нейтронов</a:t>
            </a:r>
            <a:r>
              <a:rPr lang="en-GB" sz="16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6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ибупрофена, полученные на спектрометре НЕРА при </a:t>
            </a:r>
            <a:r>
              <a:rPr lang="en-GB" sz="16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5K</a:t>
            </a:r>
            <a:r>
              <a:rPr lang="ru-RU" sz="16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br>
              <a:rPr lang="en-US" sz="16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r>
              <a:rPr lang="ru-RU" sz="16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 виде динамической восприимчивости  </a:t>
            </a:r>
            <a:r>
              <a:rPr lang="en-GB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χ"(ω).</a:t>
            </a:r>
            <a:r>
              <a:rPr lang="ru-RU" sz="16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261368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15824</TotalTime>
  <Words>2092</Words>
  <Application>Microsoft Office PowerPoint</Application>
  <PresentationFormat>Широкоэкранный</PresentationFormat>
  <Paragraphs>474</Paragraphs>
  <Slides>24</Slides>
  <Notes>12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3</vt:i4>
      </vt:variant>
      <vt:variant>
        <vt:lpstr>Заголовки слайдов</vt:lpstr>
      </vt:variant>
      <vt:variant>
        <vt:i4>24</vt:i4>
      </vt:variant>
    </vt:vector>
  </HeadingPairs>
  <TitlesOfParts>
    <vt:vector size="34" baseType="lpstr">
      <vt:lpstr>Arial</vt:lpstr>
      <vt:lpstr>Calibri</vt:lpstr>
      <vt:lpstr>Lucida Bright</vt:lpstr>
      <vt:lpstr>Tahoma</vt:lpstr>
      <vt:lpstr>Times New Roman</vt:lpstr>
      <vt:lpstr>Wingdings</vt:lpstr>
      <vt:lpstr>Тема Office</vt:lpstr>
      <vt:lpstr>ChemSketch</vt:lpstr>
      <vt:lpstr>SPW 14.0 Graph</vt:lpstr>
      <vt:lpstr>Graph</vt:lpstr>
      <vt:lpstr>Презентация PowerPoint</vt:lpstr>
      <vt:lpstr>Введение</vt:lpstr>
      <vt:lpstr>Актуальность </vt:lpstr>
      <vt:lpstr>Цель, задачи и объект исследования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Результаты и выводы</vt:lpstr>
      <vt:lpstr>Апробация результатов</vt:lpstr>
      <vt:lpstr>Спасибо за внимание! </vt:lpstr>
      <vt:lpstr>Презентация PowerPoint</vt:lpstr>
      <vt:lpstr>Презентация PowerPoint</vt:lpstr>
      <vt:lpstr>Актуальность</vt:lpstr>
      <vt:lpstr>Презентация PowerPoint</vt:lpstr>
      <vt:lpstr>Линейные корреляции для R-S димера ибупрофена (BP86/def2-TZVP) </vt:lpstr>
      <vt:lpstr>Внутримолекулярная динамика</vt:lpstr>
      <vt:lpstr>Рассчитанные ИК- и Раман-спектры двух форм ибупрофена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Минимализм</dc:title>
  <dc:creator>User Obstinate</dc:creator>
  <cp:lastModifiedBy>Полина Гергележиу</cp:lastModifiedBy>
  <cp:revision>624</cp:revision>
  <dcterms:created xsi:type="dcterms:W3CDTF">2021-05-04T06:37:33Z</dcterms:created>
  <dcterms:modified xsi:type="dcterms:W3CDTF">2026-06-18T07:40:13Z</dcterms:modified>
</cp:coreProperties>
</file>