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7" r:id="rId5"/>
    <p:sldId id="261" r:id="rId6"/>
    <p:sldId id="262" r:id="rId7"/>
    <p:sldId id="264" r:id="rId8"/>
    <p:sldId id="268" r:id="rId9"/>
    <p:sldId id="256" r:id="rId10"/>
    <p:sldId id="269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2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E0F0E-2A6B-4420-B1C9-42C6ED211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033976-5482-4B58-95DA-5AF24013DD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EFFE90-1CEE-4A64-875B-D31BC3D27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FC2849-EED0-4BC9-BDD7-292DEA77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04145A-56B9-4DF5-A605-EC469D9A4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25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783591-6AB5-4836-9580-E84C896AC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0E2C35-F89E-4DDA-9394-DFD5076A3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84F2DE-C81F-42C2-BF62-E4BF2B54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462108-8A10-4A9C-A8CA-C97EAEC2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AD4095-7106-4086-BAE1-28F59C16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4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89C64-CCD1-4952-859C-904B9389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116C9C-8E81-423F-B423-46D2A28D2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1C3175-3B52-41A9-845C-BC3986826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014FBF-BE81-45E3-AF11-F1A6A7073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D2505D-E20B-488E-B950-60AF657A6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0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9572E-E646-42B2-8351-E2E2AC106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BF4EF0-4507-4853-AAB8-A799B4A74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ED3512-89CB-4C41-AFE1-F2B617CB7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513ED0-A242-4F3A-8B81-8CE972ED7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51A689-EB23-4CDB-8E51-C3A47A4D7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DF9EA7-31B5-401F-9BCF-B48574023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4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39B93-E3AA-4FEC-B6FE-906596FB9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E1B68B-1BEA-4A2F-B8A4-BBD2EC1E7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92989E-2B09-45C8-988F-2331B3CB0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DB17162-2303-4162-9C7F-7A4ABC9438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45B810-8D1E-4A8B-AD16-A722379FE2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B9E636D-D560-4E49-B762-6B2328591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4AE61F-15BE-4003-87F4-569A9B8D8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5FEB35E-B6C6-464B-81D3-4E1EF473D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3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696B8-FE4A-400B-869F-B487B8D3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1E06EAC-E959-4270-90B8-6CC61A67A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6E39E6D-8B67-4D19-84FC-5B1F77103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DF6624-3E63-4E7D-8B9D-D07926E6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3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6D23A39-D162-4CE3-B0D1-2E4DE6514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FAF90B-BACC-4D12-BB3C-CC881C905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96C87F-13C7-41A0-A56D-41B542291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6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850AC-39F9-47EC-B74F-24C134102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429B95-3F8D-4DCB-96AE-38CDAC280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ABBC10-F38F-4704-A32B-CFD342EC4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CFE043-3E3E-49A6-981F-E1289843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CBB801-F279-4471-A2C5-34095E611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AA91EC-C8A6-41EB-B811-9DC43B0D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2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90FC9-0D36-4CDE-8554-7C85B8034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8E9C55E-F489-4D7A-B3E5-B1B10B94B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BBC2B9-E2DB-479A-BABC-E0890B9E2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3E1E4E-BC63-4E66-88D9-CF90B8674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32630C-2ACC-437C-B44E-1CF98B6CA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3C0144-52F1-4066-9B37-7B125C627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58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C4560-EDB5-44A6-900F-CB044E504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58AB85-0C7C-420D-9E4B-AB91037D7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1036B5-B454-4B28-9125-02ECABCC8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2983B1-29B6-4115-A1BD-7A68C9E4A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5766CB-66D4-4DA6-9C73-FCBAC86D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5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E400230-4D08-499A-AD9B-94DF4B391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41F8CD-A763-4A9E-8108-25837ED65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17211F-595F-405C-B96C-F6BE9273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235ED5-5A01-402E-8C11-B3F7CE719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8C6C14-95BF-4DC9-8F6D-91CFFD3FB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79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197D9-ECF4-47B6-B0A5-C416AB67D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9B0D7F-8ED6-48A3-AEE6-C5D5C20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FA5C90-6133-45E5-AEAF-B88DC331C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2E9EB-9538-41C6-BB97-F4BF5E103730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36EE36-118C-4293-835C-C74E60EDF5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9108C1-2E34-4FCD-AB33-EE868EBD4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34D6F-2C4B-45BE-90B2-C2C2D94DE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0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oot.cern/manual/first_steps_with_root/" TargetMode="External"/><Relationship Id="rId2" Type="http://schemas.openxmlformats.org/officeDocument/2006/relationships/hyperlink" Target="https://www.nsu.ru/n/physics-department/uchebno-metodicheskie-posobiya/%D0%9F%D1%80%D0%B0%D0%BA%D1%82%D0%B8%D0%BA%D1%83%D0%BC%20%D0%BF%D0%BE%20%D0%BC%D0%B5%D1%82%D0%BE%D0%B4%D0%B0%D0%BC%20%D0%B0%D0%BD%D0%B0%D0%BB%D0%B8%D0%B7%D0%B0%20%D1%8D%D0%BA%D1%81%D0%BF%D0%B5%D1%80%D0%B8%D0%BC%D0%B5%D0%BD%D1%82%D0%B0%D0%BB%D1%8C%D0%BD%D1%8B%D1%85%20%D0%B4%D0%B0%D0%BD%D0%BD%D1%8B%D1%85.%20%D0%9C%D0%B5%D1%82%D0%BE%D0%B4%D0%B8%D1%87%D0%B5%D1%81%D0%BA%D0%BE%D0%B5%20%D0%BF%D0%BE%D1%81%D0%BE%D0%B1%D0%B8%D0%B5/%D0%9C%D0%90%D0%AD%D0%94_%D0%9B%D0%BE%D0%B3%D0%B0%D1%88%D0%B5%D0%BD%D0%BA%D0%BE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oot.cern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16/j.radphyschem.2022.10998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11/arcm.1279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d/Ggh8HlYQ8QCiKQ" TargetMode="External"/><Relationship Id="rId2" Type="http://schemas.openxmlformats.org/officeDocument/2006/relationships/hyperlink" Target="https://disk.yandex.ru/d/WXLOczh-JQW2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0150" y="664143"/>
            <a:ext cx="9283327" cy="3599849"/>
          </a:xfrm>
        </p:spPr>
        <p:txBody>
          <a:bodyPr>
            <a:normAutofit fontScale="90000"/>
          </a:bodyPr>
          <a:lstStyle/>
          <a:p>
            <a:r>
              <a:rPr lang="ru-RU" dirty="0"/>
              <a:t>Курс лабораторных работ</a:t>
            </a:r>
            <a:br>
              <a:rPr lang="ru-RU" dirty="0"/>
            </a:br>
            <a:r>
              <a:rPr lang="ru-RU" dirty="0"/>
              <a:t>в отделе комплекса </a:t>
            </a:r>
            <a:r>
              <a:rPr lang="ru-RU" dirty="0" smtClean="0"/>
              <a:t>спектрометров </a:t>
            </a:r>
            <a:r>
              <a:rPr lang="ru-RU" dirty="0"/>
              <a:t>реактора </a:t>
            </a:r>
            <a:r>
              <a:rPr lang="ru-RU" dirty="0"/>
              <a:t>ИБР-2</a:t>
            </a:r>
            <a:br>
              <a:rPr lang="ru-RU" dirty="0"/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кафедры фундаментальных ядерных взаимодействий,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семестр, зачет с оценкой)</a:t>
            </a:r>
            <a:endParaRPr lang="ru-RU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951" y="4697126"/>
            <a:ext cx="2981655" cy="10885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70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8FED4D1-5F1A-45CF-A6F3-C3267FF3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47" y="1543451"/>
            <a:ext cx="9905998" cy="1478570"/>
          </a:xfrm>
        </p:spPr>
        <p:txBody>
          <a:bodyPr>
            <a:normAutofit/>
          </a:bodyPr>
          <a:lstStyle/>
          <a:p>
            <a:r>
              <a:rPr lang="ru-RU" sz="2800" dirty="0"/>
              <a:t>П</a:t>
            </a:r>
            <a:r>
              <a:rPr lang="ru-RU" sz="2800" dirty="0" smtClean="0"/>
              <a:t>лан </a:t>
            </a:r>
            <a:r>
              <a:rPr lang="ru-RU" sz="2800" dirty="0"/>
              <a:t>работ: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D42548-4839-45BB-B738-4912A25F1178}"/>
              </a:ext>
            </a:extLst>
          </p:cNvPr>
          <p:cNvSpPr txBox="1"/>
          <p:nvPr/>
        </p:nvSpPr>
        <p:spPr>
          <a:xfrm>
            <a:off x="507547" y="205441"/>
            <a:ext cx="1116488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1"/>
                </a:solidFill>
              </a:rPr>
              <a:t>Тема 1.</a:t>
            </a:r>
            <a:r>
              <a:rPr lang="ru-RU" sz="3200" b="1" u="sng" dirty="0">
                <a:solidFill>
                  <a:srgbClr val="FF0000"/>
                </a:solidFill>
              </a:rPr>
              <a:t> Программный пакет для моделирования нейтронных установок методом </a:t>
            </a:r>
            <a:r>
              <a:rPr lang="en-US" sz="3200" b="1" u="sng" dirty="0">
                <a:solidFill>
                  <a:srgbClr val="FF0000"/>
                </a:solidFill>
              </a:rPr>
              <a:t>M</a:t>
            </a:r>
            <a:r>
              <a:rPr lang="en-US" sz="3200" b="1" u="sng" dirty="0" smtClean="0">
                <a:solidFill>
                  <a:srgbClr val="FF0000"/>
                </a:solidFill>
              </a:rPr>
              <a:t>onte</a:t>
            </a:r>
            <a:r>
              <a:rPr lang="ru-RU" sz="3200" b="1" u="sng" dirty="0">
                <a:solidFill>
                  <a:srgbClr val="FF0000"/>
                </a:solidFill>
              </a:rPr>
              <a:t>-</a:t>
            </a:r>
            <a:r>
              <a:rPr lang="en-US" sz="3200" b="1" u="sng" dirty="0">
                <a:solidFill>
                  <a:srgbClr val="FF0000"/>
                </a:solidFill>
              </a:rPr>
              <a:t>Carlo</a:t>
            </a:r>
            <a:r>
              <a:rPr lang="ru-RU" sz="3200" b="1" u="sng" dirty="0">
                <a:solidFill>
                  <a:srgbClr val="FF0000"/>
                </a:solidFill>
              </a:rPr>
              <a:t> </a:t>
            </a:r>
            <a:r>
              <a:rPr lang="en-US" sz="3200" b="1" u="sng" dirty="0">
                <a:solidFill>
                  <a:srgbClr val="FF0000"/>
                </a:solidFill>
              </a:rPr>
              <a:t>VITESS</a:t>
            </a:r>
            <a:endParaRPr lang="ru-RU" sz="3200" b="1" u="sng" dirty="0">
              <a:solidFill>
                <a:srgbClr val="FF0000"/>
              </a:solidFill>
            </a:endParaRPr>
          </a:p>
          <a:p>
            <a:pPr algn="just"/>
            <a:endParaRPr lang="en-US" sz="1400" b="1" u="sng" dirty="0" smtClean="0"/>
          </a:p>
          <a:p>
            <a:pPr algn="just"/>
            <a:r>
              <a:rPr lang="ru-RU" sz="2400" b="1" u="sng" dirty="0" smtClean="0"/>
              <a:t>Преподаватель</a:t>
            </a:r>
            <a:r>
              <a:rPr lang="ru-RU" sz="2400" b="1" u="sng" dirty="0"/>
              <a:t>: В.В. Садилов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1C31B14-683A-4E7F-AE0F-0FB7F38DB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318" y="2614490"/>
            <a:ext cx="9905999" cy="194949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Знакомство </a:t>
            </a:r>
            <a:r>
              <a:rPr lang="ru-RU" sz="2000" dirty="0"/>
              <a:t>с </a:t>
            </a:r>
            <a:r>
              <a:rPr lang="ru-RU" sz="2000" dirty="0" smtClean="0"/>
              <a:t>программой</a:t>
            </a:r>
            <a:r>
              <a:rPr lang="en-US" sz="2000" dirty="0"/>
              <a:t>.</a:t>
            </a:r>
            <a:endParaRPr lang="ru-RU" sz="2000" dirty="0"/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Инструменты </a:t>
            </a:r>
            <a:r>
              <a:rPr lang="ru-RU" sz="2000" dirty="0"/>
              <a:t>формирования нейтронного пучка (зеркальный </a:t>
            </a:r>
            <a:r>
              <a:rPr lang="ru-RU" sz="2000" dirty="0" err="1"/>
              <a:t>нейтроновод</a:t>
            </a:r>
            <a:r>
              <a:rPr lang="ru-RU" sz="2000" dirty="0"/>
              <a:t>, прерыватель, селектор скоростей</a:t>
            </a:r>
            <a:r>
              <a:rPr lang="ru-RU" sz="2000" dirty="0" smtClean="0"/>
              <a:t>)</a:t>
            </a:r>
            <a:r>
              <a:rPr lang="en-US" sz="2000" dirty="0" smtClean="0"/>
              <a:t>.</a:t>
            </a:r>
            <a:endParaRPr lang="ru-RU" sz="2000" dirty="0"/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Создание </a:t>
            </a:r>
            <a:r>
              <a:rPr lang="ru-RU" sz="2000" dirty="0"/>
              <a:t>модели </a:t>
            </a:r>
            <a:r>
              <a:rPr lang="ru-RU" sz="2000" dirty="0" smtClean="0"/>
              <a:t>рефлектометра</a:t>
            </a:r>
            <a:r>
              <a:rPr lang="en-US" sz="2000" dirty="0" smtClean="0"/>
              <a:t>.</a:t>
            </a:r>
            <a:endParaRPr lang="ru-RU" sz="2000" dirty="0"/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Создание </a:t>
            </a:r>
            <a:r>
              <a:rPr lang="ru-RU" sz="2000" dirty="0"/>
              <a:t>модели спектрометра </a:t>
            </a:r>
            <a:r>
              <a:rPr lang="ru-RU" sz="2000" dirty="0" err="1"/>
              <a:t>малоуглового</a:t>
            </a:r>
            <a:r>
              <a:rPr lang="ru-RU" sz="2000" dirty="0"/>
              <a:t> </a:t>
            </a:r>
            <a:r>
              <a:rPr lang="ru-RU" sz="2000" dirty="0" smtClean="0"/>
              <a:t>рассеяния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07547" y="4796600"/>
            <a:ext cx="114617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/>
              <a:t>Литература к теме 1: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err="1" smtClean="0"/>
              <a:t>Zsigmond</a:t>
            </a:r>
            <a:r>
              <a:rPr lang="en-US" dirty="0" smtClean="0"/>
              <a:t> G., Lieutenant </a:t>
            </a:r>
            <a:r>
              <a:rPr lang="en-US" dirty="0"/>
              <a:t>K</a:t>
            </a:r>
            <a:r>
              <a:rPr lang="en-US" dirty="0" smtClean="0"/>
              <a:t>., et al. </a:t>
            </a:r>
            <a:r>
              <a:rPr lang="en-US" dirty="0"/>
              <a:t>(2004). </a:t>
            </a:r>
            <a:r>
              <a:rPr lang="en-US" b="1" dirty="0"/>
              <a:t>A survey of simulations of complex </a:t>
            </a:r>
            <a:r>
              <a:rPr lang="en-US" b="1" dirty="0" err="1"/>
              <a:t>neutronic</a:t>
            </a:r>
            <a:r>
              <a:rPr lang="en-US" b="1" dirty="0"/>
              <a:t> systems by </a:t>
            </a:r>
            <a:r>
              <a:rPr lang="en-US" b="1" dirty="0" smtClean="0"/>
              <a:t>VITESS. </a:t>
            </a:r>
            <a:r>
              <a:rPr lang="en-US" i="1" dirty="0" err="1" smtClean="0"/>
              <a:t>Nucl</a:t>
            </a:r>
            <a:r>
              <a:rPr lang="en-US" i="1" dirty="0"/>
              <a:t>. </a:t>
            </a:r>
            <a:r>
              <a:rPr lang="en-US" i="1" dirty="0" err="1"/>
              <a:t>Instrum</a:t>
            </a:r>
            <a:r>
              <a:rPr lang="en-US" i="1" dirty="0"/>
              <a:t>. Methods Phys. Res.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/>
              <a:t>529. </a:t>
            </a:r>
            <a:r>
              <a:rPr lang="en-US" dirty="0" err="1" smtClean="0"/>
              <a:t>doi</a:t>
            </a:r>
            <a:r>
              <a:rPr lang="en-US" dirty="0" smtClean="0"/>
              <a:t>: 10.1016/j.nima.2004.04.205.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Lieutenant K., et. al.</a:t>
            </a:r>
            <a:r>
              <a:rPr lang="en-US" dirty="0"/>
              <a:t> </a:t>
            </a:r>
            <a:r>
              <a:rPr lang="en-US" b="1" dirty="0"/>
              <a:t>Neutron instrument simulation and optimization using the software package </a:t>
            </a:r>
            <a:r>
              <a:rPr lang="en-US" b="1" dirty="0" smtClean="0"/>
              <a:t>VITESS. </a:t>
            </a:r>
            <a:r>
              <a:rPr lang="en-US" dirty="0" smtClean="0"/>
              <a:t>SPIE </a:t>
            </a:r>
            <a:r>
              <a:rPr lang="en-US" dirty="0"/>
              <a:t>5536, Advances in Computational Methods for X-Ray and Neutron Optics, (21 October 2004</a:t>
            </a:r>
            <a:r>
              <a:rPr lang="en-US" dirty="0" smtClean="0"/>
              <a:t>); </a:t>
            </a:r>
            <a:r>
              <a:rPr lang="en-US" dirty="0" err="1" smtClean="0"/>
              <a:t>doi</a:t>
            </a:r>
            <a:r>
              <a:rPr lang="en-US" dirty="0"/>
              <a:t>: 10.1117/12.562814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21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E08EC46-C88D-4ED2-A392-E60250A8BF49}"/>
              </a:ext>
            </a:extLst>
          </p:cNvPr>
          <p:cNvSpPr txBox="1"/>
          <p:nvPr/>
        </p:nvSpPr>
        <p:spPr>
          <a:xfrm>
            <a:off x="253190" y="205540"/>
            <a:ext cx="11799278" cy="162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u="sng" dirty="0" smtClean="0">
                <a:solidFill>
                  <a:schemeClr val="accent1"/>
                </a:solidFill>
              </a:rPr>
              <a:t>Тема </a:t>
            </a:r>
            <a:r>
              <a:rPr lang="ru-RU" sz="3200" b="1" u="sng" dirty="0">
                <a:solidFill>
                  <a:schemeClr val="accent1"/>
                </a:solidFill>
              </a:rPr>
              <a:t>2. </a:t>
            </a:r>
            <a:r>
              <a:rPr lang="ru-RU" sz="3200" b="1" u="sng" kern="1400" spc="-5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Обработка данных, полученных на нейтронных спектрометрах, с помощью пакета </a:t>
            </a:r>
            <a:r>
              <a:rPr lang="en-US" sz="3200" b="1" u="sng" kern="1400" spc="-5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ROOT</a:t>
            </a:r>
            <a:r>
              <a:rPr lang="ru-RU" sz="3200" b="1" u="sng" kern="1400" spc="-5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1" u="sng" kern="1400" spc="-5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root</a:t>
            </a:r>
            <a:r>
              <a:rPr lang="ru-RU" sz="3200" b="1" u="sng" kern="1400" spc="-5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u="sng" kern="1400" spc="-50" dirty="0" err="1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cern</a:t>
            </a:r>
            <a:r>
              <a:rPr lang="ru-RU" sz="3200" b="1" u="sng" kern="1400" spc="-5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u="sng" kern="1400" spc="-50" dirty="0" err="1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ru-RU" sz="3200" b="1" u="sng" kern="1400" spc="-5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b="1" u="sng" kern="1400" spc="-50" dirty="0">
              <a:solidFill>
                <a:srgbClr val="FF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b="1" u="sng" dirty="0"/>
              <a:t>Преподаватель: </a:t>
            </a:r>
            <a:r>
              <a:rPr lang="ru-RU" sz="2400" b="1" u="sng" spc="7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Е.И. </a:t>
            </a:r>
            <a:r>
              <a:rPr lang="ru-RU" sz="2400" b="1" u="sng" spc="75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Литвиненко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9EBA1E-3711-40D4-9375-507E0D44DF5D}"/>
              </a:ext>
            </a:extLst>
          </p:cNvPr>
          <p:cNvSpPr txBox="1"/>
          <p:nvPr/>
        </p:nvSpPr>
        <p:spPr>
          <a:xfrm>
            <a:off x="433578" y="1831819"/>
            <a:ext cx="11199741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Представление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о том, что такое сырые экспериментальные данные, полученные на нейтронных спектрометрах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Возможные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варианты программного обеспечения, позволяющего быстро просмотреть и проанализировать измеренные данные</a:t>
            </a:r>
          </a:p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Вводная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информация по пакету ROOT как базовому средству для эффективного экспресс-анализа данных.</a:t>
            </a:r>
          </a:p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Способы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и приемы работы с гистограммами в пакете ROOT.</a:t>
            </a:r>
          </a:p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Примеры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получения готовых к публикации рисунков из двух измеренных спектров.</a:t>
            </a:r>
          </a:p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Представление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о математических библиотеках пакета ROOT.</a:t>
            </a:r>
          </a:p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Способы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и приемы работы со списочными 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Mode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) данными в пакете ROOT</a:t>
            </a:r>
          </a:p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Примеры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получения визуальных представлений для двух измерений в режиме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Mode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defTabSz="534988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Примеры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использования библиотек пакета ROOT в фирменном программном обеспечении для цифровой обработки сигналов.</a:t>
            </a:r>
          </a:p>
          <a:p>
            <a:endParaRPr lang="ru-RU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99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7761" y="1601416"/>
            <a:ext cx="1046095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Литература к теме 2:</a:t>
            </a:r>
          </a:p>
          <a:p>
            <a:pPr>
              <a:spcAft>
                <a:spcPts val="600"/>
              </a:spcAft>
            </a:pP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1</a:t>
            </a:r>
            <a:r>
              <a:rPr lang="ru-RU" dirty="0"/>
              <a:t>)   МИНИСТЕРСТВО ОБРАЗОВАНИЯ И НАУКИ </a:t>
            </a:r>
            <a:r>
              <a:rPr lang="ru-RU" dirty="0" smtClean="0"/>
              <a:t>РФ, НОВОСИБИРСКИЙ </a:t>
            </a:r>
            <a:r>
              <a:rPr lang="ru-RU" dirty="0"/>
              <a:t>ГОСУДАРСТВЕННЫЙ </a:t>
            </a:r>
            <a:r>
              <a:rPr lang="ru-RU" dirty="0" smtClean="0"/>
              <a:t>УНИВЕРСИТЕТ,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Физический </a:t>
            </a:r>
            <a:r>
              <a:rPr lang="ru-RU" dirty="0" smtClean="0"/>
              <a:t>факультет, Кафедра </a:t>
            </a:r>
            <a:r>
              <a:rPr lang="ru-RU" dirty="0"/>
              <a:t>физико-технической информатики</a:t>
            </a:r>
            <a:br>
              <a:rPr lang="ru-RU" dirty="0"/>
            </a:br>
            <a:r>
              <a:rPr lang="ru-RU" dirty="0"/>
              <a:t>И. Б. </a:t>
            </a:r>
            <a:r>
              <a:rPr lang="ru-RU" dirty="0" err="1" smtClean="0"/>
              <a:t>Логашенко</a:t>
            </a:r>
            <a:r>
              <a:rPr lang="ru-RU" dirty="0" smtClean="0"/>
              <a:t>, Практикум </a:t>
            </a:r>
            <a:r>
              <a:rPr lang="ru-RU" dirty="0"/>
              <a:t>по методам анализа экспериментальных </a:t>
            </a:r>
            <a:r>
              <a:rPr lang="ru-RU" dirty="0" smtClean="0"/>
              <a:t>данных, Методическое пособие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://www.nsu.ru/n/physics-department/uchebno-metodicheskie-posobiya</a:t>
            </a:r>
            <a:r>
              <a:rPr lang="en-US" dirty="0" smtClean="0">
                <a:hlinkClick r:id="rId2"/>
              </a:rPr>
              <a:t>/</a:t>
            </a:r>
          </a:p>
          <a:p>
            <a:pPr>
              <a:spcAft>
                <a:spcPts val="600"/>
              </a:spcAft>
            </a:pPr>
            <a:endParaRPr lang="ru-RU" sz="1000" dirty="0" smtClean="0">
              <a:hlinkClick r:id="rId2"/>
            </a:endParaRPr>
          </a:p>
          <a:p>
            <a:pPr>
              <a:spcAft>
                <a:spcPts val="600"/>
              </a:spcAft>
            </a:pPr>
            <a:r>
              <a:rPr lang="en-US" dirty="0" smtClean="0"/>
              <a:t>2</a:t>
            </a:r>
            <a:r>
              <a:rPr lang="en-US" dirty="0"/>
              <a:t>)   </a:t>
            </a:r>
            <a:r>
              <a:rPr lang="ru-RU" dirty="0"/>
              <a:t>Основная ссылка для знакомства с пакетом </a:t>
            </a:r>
            <a:r>
              <a:rPr lang="en-US" dirty="0"/>
              <a:t>ROOT  - </a:t>
            </a:r>
            <a:r>
              <a:rPr lang="ru-RU" dirty="0" smtClean="0"/>
              <a:t>руководство,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://root.cern/manual/first_steps_with_root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>
              <a:spcAft>
                <a:spcPts val="600"/>
              </a:spcAft>
            </a:pPr>
            <a:endParaRPr lang="en-US" sz="1000" dirty="0"/>
          </a:p>
          <a:p>
            <a:pPr>
              <a:spcAft>
                <a:spcPts val="600"/>
              </a:spcAft>
            </a:pPr>
            <a:r>
              <a:rPr lang="en-US" dirty="0"/>
              <a:t>3)  </a:t>
            </a:r>
            <a:r>
              <a:rPr lang="en-US" dirty="0" smtClean="0"/>
              <a:t>ROOT </a:t>
            </a:r>
            <a:r>
              <a:rPr lang="en-US" dirty="0"/>
              <a:t>- An Object-Oriented Data Analysis Framework. René </a:t>
            </a:r>
            <a:r>
              <a:rPr lang="en-US" dirty="0" err="1"/>
              <a:t>Brun</a:t>
            </a:r>
            <a:r>
              <a:rPr lang="en-US" dirty="0"/>
              <a:t> and </a:t>
            </a:r>
            <a:r>
              <a:rPr lang="en-US" dirty="0" err="1"/>
              <a:t>Fons</a:t>
            </a:r>
            <a:r>
              <a:rPr lang="en-US" dirty="0"/>
              <a:t> </a:t>
            </a:r>
            <a:r>
              <a:rPr lang="en-US" dirty="0" err="1"/>
              <a:t>Rademakers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Proceedings AIHENP'96 Workshop, Lausanne, Sep. 1996, </a:t>
            </a:r>
            <a:r>
              <a:rPr lang="en-US" dirty="0" err="1"/>
              <a:t>Nucl</a:t>
            </a:r>
            <a:r>
              <a:rPr lang="en-US" dirty="0"/>
              <a:t>. Inst. &amp; Meth. in Phys. Res. A 389 (1997) </a:t>
            </a:r>
            <a:r>
              <a:rPr lang="en-US" dirty="0" smtClean="0"/>
              <a:t>81-86.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See </a:t>
            </a:r>
            <a:r>
              <a:rPr lang="en-US" dirty="0"/>
              <a:t>also </a:t>
            </a:r>
            <a:r>
              <a:rPr lang="en-US" dirty="0">
                <a:hlinkClick r:id="rId4"/>
              </a:rPr>
              <a:t>https://root.cern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en-US" dirty="0" smtClean="0"/>
              <a:t>Date</a:t>
            </a:r>
            <a:r>
              <a:rPr lang="en-US" dirty="0"/>
              <a:t>: 11th April </a:t>
            </a:r>
            <a:r>
              <a:rPr lang="en-US" dirty="0" smtClean="0"/>
              <a:t>1997</a:t>
            </a:r>
            <a:r>
              <a:rPr lang="ru-RU" dirty="0" smtClean="0"/>
              <a:t>, </a:t>
            </a:r>
            <a:r>
              <a:rPr lang="en-US" dirty="0" err="1" smtClean="0"/>
              <a:t>doi</a:t>
            </a:r>
            <a:r>
              <a:rPr lang="en-US" dirty="0"/>
              <a:t>: </a:t>
            </a:r>
            <a:r>
              <a:rPr lang="en-US" dirty="0" smtClean="0"/>
              <a:t>10.1016/S0168-9002(97)00048-X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6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6DDC1D77-9804-4FE0-85EB-660711D0C7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3142" y="322266"/>
            <a:ext cx="9070975" cy="946150"/>
          </a:xfrm>
        </p:spPr>
        <p:txBody>
          <a:bodyPr tIns="24892">
            <a:normAutofit/>
          </a:bodyPr>
          <a:lstStyle/>
          <a:p>
            <a:pPr algn="ctr" eaLnBrk="1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sz="3200" b="1" u="sng" dirty="0">
                <a:solidFill>
                  <a:schemeClr val="accent1"/>
                </a:solidFill>
                <a:latin typeface="+mn-lt"/>
              </a:rPr>
              <a:t>Тема 3. </a:t>
            </a:r>
            <a:r>
              <a:rPr lang="ru-RU" sz="3200" b="1" u="sng" dirty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ru-RU" altLang="en-US" sz="3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Пропорциональный счетчик.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56A5A83-FADC-4A8B-9BF3-3DFA44E98B2A}"/>
              </a:ext>
            </a:extLst>
          </p:cNvPr>
          <p:cNvSpPr txBox="1">
            <a:spLocks noChangeArrowheads="1"/>
          </p:cNvSpPr>
          <p:nvPr/>
        </p:nvSpPr>
        <p:spPr>
          <a:xfrm>
            <a:off x="953934" y="2787920"/>
            <a:ext cx="9488486" cy="257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FE7F5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vert="horz" lIns="91440" tIns="16002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0" indent="-514350">
              <a:buSzPct val="100000"/>
              <a:buFont typeface="+mj-lt"/>
              <a:buAutoNum type="arabicPeriod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Знакомство </a:t>
            </a:r>
            <a:r>
              <a:rPr lang="ru-R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с принципами регистрации нейтронов, конструкцией и принципами работы пропорционального счетчика.</a:t>
            </a:r>
          </a:p>
          <a:p>
            <a:pPr marL="622300" indent="-514350">
              <a:buSzPct val="100000"/>
              <a:buFont typeface="+mj-lt"/>
              <a:buAutoNum type="arabicPeriod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Наблюдение сигналов от пропорционального счетчика с помощью </a:t>
            </a:r>
            <a:r>
              <a:rPr lang="ru-RU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осциллографа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2300" indent="-514350">
              <a:buSzPct val="100000"/>
              <a:buFont typeface="+mj-lt"/>
              <a:buAutoNum type="arabicPeriod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Измерение амплитудного спектра пропорционального </a:t>
            </a:r>
            <a:r>
              <a:rPr lang="ru-RU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счетчика</a:t>
            </a:r>
            <a:r>
              <a:rPr lang="en-US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2300" indent="-514350">
              <a:buSzPct val="100000"/>
              <a:buFont typeface="+mj-lt"/>
              <a:buAutoNum type="arabicPeriod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Снятие счетной характеристики пропорционального </a:t>
            </a:r>
            <a:r>
              <a:rPr lang="ru-RU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счетчика</a:t>
            </a:r>
            <a:r>
              <a:rPr lang="en-US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43569-D940-42F0-822B-397971395FF7}"/>
              </a:ext>
            </a:extLst>
          </p:cNvPr>
          <p:cNvSpPr txBox="1"/>
          <p:nvPr/>
        </p:nvSpPr>
        <p:spPr>
          <a:xfrm>
            <a:off x="642737" y="1369481"/>
            <a:ext cx="7224712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b="1" u="sng" dirty="0"/>
              <a:t>Преподаватели: </a:t>
            </a:r>
            <a:r>
              <a:rPr lang="ru-RU" sz="2400" b="1" u="sng" spc="7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А.В. </a:t>
            </a:r>
            <a:r>
              <a:rPr lang="ru-RU" sz="2400" b="1" u="sng" spc="75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Чураков</a:t>
            </a:r>
            <a:r>
              <a:rPr lang="ru-RU" sz="2400" b="1" u="sng" spc="7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В. Милков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8FED4D1-5F1A-45CF-A6F3-C3267FF3FBB4}"/>
              </a:ext>
            </a:extLst>
          </p:cNvPr>
          <p:cNvSpPr txBox="1">
            <a:spLocks/>
          </p:cNvSpPr>
          <p:nvPr/>
        </p:nvSpPr>
        <p:spPr>
          <a:xfrm>
            <a:off x="953934" y="2133714"/>
            <a:ext cx="2197153" cy="654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План работ: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4959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CC5D94-B948-4B14-84C0-8192A6F97D2C}"/>
              </a:ext>
            </a:extLst>
          </p:cNvPr>
          <p:cNvSpPr txBox="1"/>
          <p:nvPr/>
        </p:nvSpPr>
        <p:spPr>
          <a:xfrm>
            <a:off x="661988" y="211686"/>
            <a:ext cx="108521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1"/>
                </a:solidFill>
              </a:rPr>
              <a:t>Тема 4. </a:t>
            </a:r>
            <a:r>
              <a:rPr lang="ru-RU" altLang="en-US" sz="3200" b="1" u="sng" dirty="0">
                <a:solidFill>
                  <a:srgbClr val="FF0000"/>
                </a:solidFill>
              </a:rPr>
              <a:t>Многопроволочный позиционно-чувствительный детектор</a:t>
            </a:r>
            <a:endParaRPr lang="en-US" sz="3200" b="1" u="sng" dirty="0">
              <a:solidFill>
                <a:srgbClr val="FF0000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8AD6E41-7475-4ED1-9892-EA963BD76821}"/>
              </a:ext>
            </a:extLst>
          </p:cNvPr>
          <p:cNvSpPr txBox="1">
            <a:spLocks noChangeArrowheads="1"/>
          </p:cNvSpPr>
          <p:nvPr/>
        </p:nvSpPr>
        <p:spPr>
          <a:xfrm>
            <a:off x="726956" y="2487434"/>
            <a:ext cx="10534516" cy="2683032"/>
          </a:xfrm>
          <a:prstGeom prst="rect">
            <a:avLst/>
          </a:prstGeom>
        </p:spPr>
        <p:txBody>
          <a:bodyPr vert="horz" lIns="91440" tIns="16002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5150" indent="-457200" algn="just">
              <a:buSzPct val="100000"/>
              <a:buFont typeface="+mj-lt"/>
              <a:buAutoNum type="arabicPeriod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altLang="en-US" sz="2000" dirty="0"/>
              <a:t>Принципы работы многопроволочного позиционно-чувствительного детектора (ПЧД), его характеристики. Основные способы определения координаты точки регистрации нейтронов. Особенности конструкции многопроволочного ПЧД. Электронная система сбора данных с ПЧД.</a:t>
            </a:r>
          </a:p>
          <a:p>
            <a:pPr marL="565150" indent="-457200" algn="just">
              <a:buSzPct val="100000"/>
              <a:buFont typeface="+mj-lt"/>
              <a:buAutoNum type="arabicPeriod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altLang="en-US" sz="2000" dirty="0"/>
              <a:t>Наблюдение сигналов от ПЧД с помощью осциллографа.</a:t>
            </a:r>
          </a:p>
          <a:p>
            <a:pPr marL="565150" indent="-457200" algn="just">
              <a:buSzPct val="100000"/>
              <a:buFont typeface="+mj-lt"/>
              <a:buAutoNum type="arabicPeriod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altLang="en-US" sz="2000" dirty="0"/>
              <a:t>Измерение пространственного распределения нейтронного потока с помощью ПЧД. Измерение нейтронного потока, прошедшего через непрозрачный поглощающий нейтроны образец.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031AB6-DAC9-4BE0-9138-37EE436456A7}"/>
              </a:ext>
            </a:extLst>
          </p:cNvPr>
          <p:cNvSpPr txBox="1"/>
          <p:nvPr/>
        </p:nvSpPr>
        <p:spPr>
          <a:xfrm>
            <a:off x="661988" y="1280475"/>
            <a:ext cx="6096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b="1" u="sng" dirty="0"/>
              <a:t>Преподаватель: </a:t>
            </a:r>
            <a:r>
              <a:rPr lang="ru-RU" sz="2400" b="1" u="sng" spc="7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А.В. </a:t>
            </a:r>
            <a:r>
              <a:rPr lang="ru-RU" sz="2400" b="1" u="sng" spc="75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Чураков</a:t>
            </a:r>
            <a:endParaRPr lang="ru-RU" sz="2400" b="1" u="sng" spc="75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956" y="5257091"/>
            <a:ext cx="1086186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/>
              <a:t>Литература</a:t>
            </a:r>
            <a:r>
              <a:rPr lang="en-US" dirty="0" smtClean="0"/>
              <a:t> </a:t>
            </a:r>
            <a:r>
              <a:rPr lang="ru-RU" dirty="0" smtClean="0"/>
              <a:t>к темам 3, 4: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Glenn </a:t>
            </a:r>
            <a:r>
              <a:rPr lang="en-US" dirty="0"/>
              <a:t>F. Knoll "Radiation Detection and Measurement" Fourth </a:t>
            </a:r>
            <a:r>
              <a:rPr lang="en-US" dirty="0" smtClean="0"/>
              <a:t>Edition, -John </a:t>
            </a:r>
            <a:r>
              <a:rPr lang="en-US" dirty="0" err="1" smtClean="0"/>
              <a:t>Wiley&amp;Sons</a:t>
            </a:r>
            <a:r>
              <a:rPr lang="en-US" dirty="0" smtClean="0"/>
              <a:t>, Inc., 4</a:t>
            </a:r>
            <a:r>
              <a:rPr lang="en-US" baseline="30000" dirty="0" smtClean="0"/>
              <a:t>th</a:t>
            </a:r>
            <a:r>
              <a:rPr lang="en-US" dirty="0" smtClean="0"/>
              <a:t> ed. ISBN: 978-0-470-13148-0.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ru-RU" dirty="0" err="1" smtClean="0"/>
              <a:t>Клайнкнехт</a:t>
            </a:r>
            <a:r>
              <a:rPr lang="ru-RU" dirty="0" smtClean="0"/>
              <a:t> </a:t>
            </a:r>
            <a:r>
              <a:rPr lang="ru-RU" dirty="0"/>
              <a:t>К. Детекторы корпускулярных </a:t>
            </a:r>
            <a:r>
              <a:rPr lang="ru-RU" dirty="0" smtClean="0"/>
              <a:t>излучений</a:t>
            </a:r>
            <a:r>
              <a:rPr lang="en-US" dirty="0" smtClean="0"/>
              <a:t>, </a:t>
            </a:r>
            <a:r>
              <a:rPr lang="ru-RU" dirty="0" smtClean="0"/>
              <a:t>М</a:t>
            </a:r>
            <a:r>
              <a:rPr lang="ru-RU" dirty="0"/>
              <a:t>.: Мир, 1990. — 224 с. ISBN 5-03-001873-5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8FED4D1-5F1A-45CF-A6F3-C3267FF3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622" y="1881354"/>
            <a:ext cx="2605226" cy="606080"/>
          </a:xfrm>
        </p:spPr>
        <p:txBody>
          <a:bodyPr>
            <a:normAutofit/>
          </a:bodyPr>
          <a:lstStyle/>
          <a:p>
            <a:r>
              <a:rPr lang="ru-RU" sz="2800" dirty="0"/>
              <a:t>П</a:t>
            </a:r>
            <a:r>
              <a:rPr lang="ru-RU" sz="2800" dirty="0" smtClean="0"/>
              <a:t>лан </a:t>
            </a:r>
            <a:r>
              <a:rPr lang="ru-RU" sz="2800" dirty="0"/>
              <a:t>работ:</a:t>
            </a:r>
          </a:p>
        </p:txBody>
      </p:sp>
    </p:spTree>
    <p:extLst>
      <p:ext uri="{BB962C8B-B14F-4D97-AF65-F5344CB8AC3E}">
        <p14:creationId xmlns:p14="http://schemas.microsoft.com/office/powerpoint/2010/main" val="229513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2201" y="3724299"/>
            <a:ext cx="3441838" cy="2581378"/>
          </a:xfrm>
          <a:prstGeom prst="rect">
            <a:avLst/>
          </a:prstGeom>
        </p:spPr>
      </p:pic>
      <p:pic>
        <p:nvPicPr>
          <p:cNvPr id="5" name="Канал №393633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9129" y="3448453"/>
            <a:ext cx="5278942" cy="2969405"/>
          </a:xfrm>
          <a:prstGeom prst="rect">
            <a:avLst/>
          </a:prstGeom>
        </p:spPr>
      </p:pic>
      <p:pic>
        <p:nvPicPr>
          <p:cNvPr id="6" name="Рисунок 5" descr="D:\Doc\5 kurs 2 semester\Еник\После 1 обл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7" b="7171"/>
          <a:stretch/>
        </p:blipFill>
        <p:spPr bwMode="auto">
          <a:xfrm>
            <a:off x="9123791" y="3197819"/>
            <a:ext cx="2372026" cy="14704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135" y="4728803"/>
            <a:ext cx="2531092" cy="915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520" y="5652483"/>
            <a:ext cx="2781205" cy="110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5268D1-0D40-4794-9A66-FCE99C88DF0C}"/>
              </a:ext>
            </a:extLst>
          </p:cNvPr>
          <p:cNvSpPr txBox="1"/>
          <p:nvPr/>
        </p:nvSpPr>
        <p:spPr>
          <a:xfrm>
            <a:off x="285750" y="250477"/>
            <a:ext cx="1169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1"/>
                </a:solidFill>
              </a:rPr>
              <a:t>Тема 5. </a:t>
            </a:r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Исследованию радиационной стойкости материалов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F9EF76-077E-4B90-838F-363E1DC0A3C9}"/>
              </a:ext>
            </a:extLst>
          </p:cNvPr>
          <p:cNvSpPr txBox="1"/>
          <p:nvPr/>
        </p:nvSpPr>
        <p:spPr>
          <a:xfrm>
            <a:off x="462647" y="1960167"/>
            <a:ext cx="11360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Знакомство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 широким кругом материалов, облучаемых на 3-м канале, с целью изучения их радиационной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стойкости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Знакомство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 принципом работы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облучательной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установки на 3-м канале реактора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ИБР-2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Программирование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роботизированного манипулятора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Fanuc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для снятия высокорадиоактивных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образцов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4B1CAF-953C-4E93-A76F-EF44000285E8}"/>
              </a:ext>
            </a:extLst>
          </p:cNvPr>
          <p:cNvSpPr txBox="1"/>
          <p:nvPr/>
        </p:nvSpPr>
        <p:spPr>
          <a:xfrm>
            <a:off x="499129" y="984170"/>
            <a:ext cx="6096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b="1" u="sng" dirty="0"/>
              <a:t>Преподаватель: </a:t>
            </a:r>
            <a:r>
              <a:rPr lang="ru-RU" sz="2400" b="1" u="sng" spc="75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М.О. Петрова</a:t>
            </a:r>
            <a:endParaRPr lang="ru-RU" sz="2400" b="1" u="sng" spc="75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E8FED4D1-5F1A-45CF-A6F3-C3267FF3FBB4}"/>
              </a:ext>
            </a:extLst>
          </p:cNvPr>
          <p:cNvSpPr txBox="1">
            <a:spLocks/>
          </p:cNvSpPr>
          <p:nvPr/>
        </p:nvSpPr>
        <p:spPr>
          <a:xfrm>
            <a:off x="837589" y="1475392"/>
            <a:ext cx="2264529" cy="49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 smtClean="0"/>
              <a:t>План работ: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0294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0502" y="1928673"/>
            <a:ext cx="11325023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Литература к теме 5:</a:t>
            </a:r>
          </a:p>
          <a:p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М</a:t>
            </a:r>
            <a:r>
              <a:rPr lang="ru-RU" dirty="0"/>
              <a:t>. О. Петрова, М. В. Булавин,  А. Д. Рогов, А. </a:t>
            </a:r>
            <a:r>
              <a:rPr lang="ru-RU" dirty="0" err="1"/>
              <a:t>Ыскаков</a:t>
            </a:r>
            <a:r>
              <a:rPr lang="ru-RU" dirty="0"/>
              <a:t>, А. В. Галушко : </a:t>
            </a:r>
            <a:endParaRPr lang="ru-RU" dirty="0" smtClean="0"/>
          </a:p>
          <a:p>
            <a:r>
              <a:rPr lang="ru-RU" dirty="0" smtClean="0"/>
              <a:t>Текущие </a:t>
            </a:r>
            <a:r>
              <a:rPr lang="ru-RU" dirty="0"/>
              <a:t>характеристики полей ионизирующих излучений </a:t>
            </a:r>
            <a:r>
              <a:rPr lang="ru-RU" dirty="0" err="1"/>
              <a:t>облучательной</a:t>
            </a:r>
            <a:r>
              <a:rPr lang="ru-RU" dirty="0"/>
              <a:t> установки реактора ИБР-2 </a:t>
            </a:r>
            <a:r>
              <a:rPr lang="ru-RU" dirty="0" smtClean="0"/>
              <a:t>для</a:t>
            </a:r>
          </a:p>
          <a:p>
            <a:r>
              <a:rPr lang="ru-RU" dirty="0" smtClean="0"/>
              <a:t>исследований </a:t>
            </a:r>
            <a:r>
              <a:rPr lang="ru-RU" dirty="0"/>
              <a:t>радиационной стойкости материалов, Приборы и техника эксперимента, 2022, № 3, с. </a:t>
            </a:r>
            <a:r>
              <a:rPr lang="ru-RU" dirty="0" smtClean="0"/>
              <a:t>1–5,</a:t>
            </a:r>
          </a:p>
          <a:p>
            <a:r>
              <a:rPr lang="en-US" dirty="0" smtClean="0"/>
              <a:t>DOI</a:t>
            </a:r>
            <a:r>
              <a:rPr lang="en-US" dirty="0"/>
              <a:t>: </a:t>
            </a:r>
            <a:r>
              <a:rPr lang="en-US" dirty="0" smtClean="0"/>
              <a:t>10.31857/S0032816222030041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2) </a:t>
            </a:r>
            <a:r>
              <a:rPr lang="en-US" dirty="0" err="1"/>
              <a:t>Matlab</a:t>
            </a:r>
            <a:r>
              <a:rPr lang="en-US" dirty="0"/>
              <a:t> N. </a:t>
            </a:r>
            <a:r>
              <a:rPr lang="en-US" dirty="0" err="1"/>
              <a:t>Mirzayev</a:t>
            </a:r>
            <a:r>
              <a:rPr lang="en-US" dirty="0"/>
              <a:t>, </a:t>
            </a:r>
            <a:r>
              <a:rPr lang="en-US" dirty="0" smtClean="0"/>
              <a:t>et al.  </a:t>
            </a:r>
            <a:r>
              <a:rPr lang="en-US" dirty="0"/>
              <a:t>Effects of neutron irradiation at different fluencies on </a:t>
            </a:r>
            <a:r>
              <a:rPr lang="en-US" dirty="0" err="1"/>
              <a:t>nanosized</a:t>
            </a:r>
            <a:r>
              <a:rPr lang="en-US" dirty="0"/>
              <a:t> </a:t>
            </a:r>
            <a:r>
              <a:rPr lang="en-US" dirty="0" err="1"/>
              <a:t>anatase</a:t>
            </a:r>
            <a:r>
              <a:rPr lang="en-US" dirty="0"/>
              <a:t> titanium </a:t>
            </a:r>
            <a:r>
              <a:rPr lang="en-US" dirty="0" smtClean="0"/>
              <a:t>dioxide,</a:t>
            </a:r>
          </a:p>
          <a:p>
            <a:r>
              <a:rPr lang="en-US" dirty="0" smtClean="0"/>
              <a:t>Radiation </a:t>
            </a:r>
            <a:r>
              <a:rPr lang="en-US" dirty="0"/>
              <a:t>Physics and </a:t>
            </a:r>
            <a:r>
              <a:rPr lang="en-US" dirty="0" smtClean="0"/>
              <a:t>Chemistry, </a:t>
            </a:r>
            <a:r>
              <a:rPr lang="en-US" dirty="0"/>
              <a:t>2022, Vol. 194, May 2022, </a:t>
            </a:r>
            <a:r>
              <a:rPr lang="en-US" dirty="0" smtClean="0"/>
              <a:t>109988,</a:t>
            </a:r>
          </a:p>
          <a:p>
            <a:r>
              <a:rPr lang="en-US" dirty="0" smtClean="0"/>
              <a:t>DOI</a:t>
            </a:r>
            <a:r>
              <a:rPr lang="en-US" dirty="0"/>
              <a:t>: 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doi.org/10.1016/j.radphyschem.2022.109988</a:t>
            </a:r>
            <a:r>
              <a:rPr lang="en-US" dirty="0" smtClean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5354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348569-FF4E-41BB-BD1F-442430D84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711808"/>
            <a:ext cx="4752143" cy="30451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2C786C-2115-4C26-8406-931C8E8DB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332" y="3634806"/>
            <a:ext cx="5326603" cy="2996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5268D1-0D40-4794-9A66-FCE99C88DF0C}"/>
              </a:ext>
            </a:extLst>
          </p:cNvPr>
          <p:cNvSpPr txBox="1"/>
          <p:nvPr/>
        </p:nvSpPr>
        <p:spPr>
          <a:xfrm>
            <a:off x="2219782" y="121466"/>
            <a:ext cx="7827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1"/>
                </a:solidFill>
              </a:rPr>
              <a:t>Тема 6.</a:t>
            </a:r>
            <a:r>
              <a:rPr lang="ru-RU" sz="3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Спектрометрия гамма излучения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D65E79-C9D2-4AE4-BCEC-3C9ADD7AD196}"/>
              </a:ext>
            </a:extLst>
          </p:cNvPr>
          <p:cNvSpPr txBox="1"/>
          <p:nvPr/>
        </p:nvSpPr>
        <p:spPr>
          <a:xfrm>
            <a:off x="385176" y="1680483"/>
            <a:ext cx="115116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cs typeface="Times New Roman" panose="02020603050405020304" pitchFamily="18" charset="0"/>
              </a:rPr>
              <a:t>Основы </a:t>
            </a:r>
            <a:r>
              <a:rPr lang="ru-RU" dirty="0">
                <a:cs typeface="Times New Roman" panose="02020603050405020304" pitchFamily="18" charset="0"/>
              </a:rPr>
              <a:t>работы полупроводниковых детекторов;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cs typeface="Times New Roman" panose="02020603050405020304" pitchFamily="18" charset="0"/>
              </a:rPr>
              <a:t>Работа </a:t>
            </a:r>
            <a:r>
              <a:rPr lang="ru-RU" dirty="0">
                <a:cs typeface="Times New Roman" panose="02020603050405020304" pitchFamily="18" charset="0"/>
              </a:rPr>
              <a:t>на современном спектрометре </a:t>
            </a:r>
            <a:r>
              <a:rPr lang="en-US" dirty="0">
                <a:cs typeface="Times New Roman" panose="02020603050405020304" pitchFamily="18" charset="0"/>
              </a:rPr>
              <a:t>Canberra GC10021</a:t>
            </a:r>
            <a:r>
              <a:rPr lang="ru-RU" dirty="0">
                <a:cs typeface="Times New Roman" panose="02020603050405020304" pitchFamily="18" charset="0"/>
              </a:rPr>
              <a:t>, изготовленном из сверхчистого германия, </a:t>
            </a:r>
            <a:r>
              <a:rPr lang="ru-RU" dirty="0" smtClean="0">
                <a:cs typeface="Times New Roman" panose="02020603050405020304" pitchFamily="18" charset="0"/>
              </a:rPr>
              <a:t>освоение программного </a:t>
            </a:r>
            <a:r>
              <a:rPr lang="ru-RU" dirty="0">
                <a:cs typeface="Times New Roman" panose="02020603050405020304" pitchFamily="18" charset="0"/>
              </a:rPr>
              <a:t>обеспечения для проведения нейтронно-активационного анализа (НАА) </a:t>
            </a:r>
            <a:r>
              <a:rPr lang="en-US" dirty="0">
                <a:cs typeface="Times New Roman" panose="02020603050405020304" pitchFamily="18" charset="0"/>
              </a:rPr>
              <a:t>Genie-2000;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ru-RU" dirty="0" smtClean="0">
                <a:cs typeface="Times New Roman" panose="02020603050405020304" pitchFamily="18" charset="0"/>
              </a:rPr>
              <a:t>Получение </a:t>
            </a:r>
            <a:r>
              <a:rPr lang="ru-RU" dirty="0">
                <a:cs typeface="Times New Roman" panose="02020603050405020304" pitchFamily="18" charset="0"/>
              </a:rPr>
              <a:t>гамма-спектров и определение изотопного состава с помощью базы данных </a:t>
            </a:r>
            <a:r>
              <a:rPr lang="en-US" dirty="0" err="1">
                <a:cs typeface="Times New Roman" panose="02020603050405020304" pitchFamily="18" charset="0"/>
              </a:rPr>
              <a:t>nucleardata</a:t>
            </a:r>
            <a:r>
              <a:rPr lang="en-US" dirty="0"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ru-RU" dirty="0" smtClean="0">
                <a:cs typeface="Times New Roman" panose="02020603050405020304" pitchFamily="18" charset="0"/>
              </a:rPr>
              <a:t>Освоение </a:t>
            </a:r>
            <a:r>
              <a:rPr lang="ru-RU" dirty="0">
                <a:cs typeface="Times New Roman" panose="02020603050405020304" pitchFamily="18" charset="0"/>
              </a:rPr>
              <a:t>методов обработки спектров и определения активностей исследуемых изотопов;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ru-RU" dirty="0" smtClean="0">
                <a:cs typeface="Times New Roman" panose="02020603050405020304" pitchFamily="18" charset="0"/>
              </a:rPr>
              <a:t>Знакомство </a:t>
            </a:r>
            <a:r>
              <a:rPr lang="ru-RU" dirty="0">
                <a:cs typeface="Times New Roman" panose="02020603050405020304" pitchFamily="18" charset="0"/>
              </a:rPr>
              <a:t>с методом НАА и его использованием для определения </a:t>
            </a:r>
            <a:r>
              <a:rPr lang="ru-RU" dirty="0" err="1">
                <a:cs typeface="Times New Roman" panose="02020603050405020304" pitchFamily="18" charset="0"/>
              </a:rPr>
              <a:t>флюенса</a:t>
            </a:r>
            <a:r>
              <a:rPr lang="ru-RU" dirty="0">
                <a:cs typeface="Times New Roman" panose="02020603050405020304" pitchFamily="18" charset="0"/>
              </a:rPr>
              <a:t> быстрых нейтронов и </a:t>
            </a:r>
            <a:r>
              <a:rPr lang="ru-RU" dirty="0" smtClean="0">
                <a:cs typeface="Times New Roman" panose="02020603050405020304" pitchFamily="18" charset="0"/>
              </a:rPr>
              <a:t>изотопного</a:t>
            </a:r>
          </a:p>
          <a:p>
            <a:r>
              <a:rPr lang="ru-RU" dirty="0" smtClean="0">
                <a:cs typeface="Times New Roman" panose="02020603050405020304" pitchFamily="18" charset="0"/>
              </a:rPr>
              <a:t>      состава образцов</a:t>
            </a:r>
            <a:r>
              <a:rPr lang="en-US" dirty="0" smtClean="0"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FE9C5-2A1F-4334-B0C2-7A7AD2B7692A}"/>
              </a:ext>
            </a:extLst>
          </p:cNvPr>
          <p:cNvSpPr txBox="1"/>
          <p:nvPr/>
        </p:nvSpPr>
        <p:spPr>
          <a:xfrm>
            <a:off x="528638" y="748712"/>
            <a:ext cx="6096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b="1" u="sng" dirty="0"/>
              <a:t>Преподаватель: </a:t>
            </a:r>
            <a:r>
              <a:rPr lang="ru-RU" sz="2400" b="1" u="sng" spc="7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М.О. </a:t>
            </a:r>
            <a:r>
              <a:rPr lang="ru-RU" sz="2400" b="1" u="sng" spc="75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Петрова</a:t>
            </a:r>
            <a:endParaRPr lang="ru-RU" sz="2400" b="1" u="sng" spc="75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8FED4D1-5F1A-45CF-A6F3-C3267FF3FBB4}"/>
              </a:ext>
            </a:extLst>
          </p:cNvPr>
          <p:cNvSpPr txBox="1">
            <a:spLocks/>
          </p:cNvSpPr>
          <p:nvPr/>
        </p:nvSpPr>
        <p:spPr>
          <a:xfrm>
            <a:off x="316883" y="1093653"/>
            <a:ext cx="2363855" cy="606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План работ: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1286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0477" y="1915360"/>
            <a:ext cx="1148709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Литература к теме 6:</a:t>
            </a:r>
          </a:p>
          <a:p>
            <a:endParaRPr lang="ru-RU" dirty="0"/>
          </a:p>
          <a:p>
            <a:pPr marL="342900" indent="-342900">
              <a:spcAft>
                <a:spcPts val="1200"/>
              </a:spcAft>
              <a:buFont typeface="+mj-lt"/>
              <a:buAutoNum type="arabicParenR"/>
            </a:pPr>
            <a:r>
              <a:rPr lang="ru-RU" dirty="0" smtClean="0"/>
              <a:t>Акимов </a:t>
            </a:r>
            <a:r>
              <a:rPr lang="ru-RU" dirty="0"/>
              <a:t>Ю.К. Полупроводниковые детекторы ядерных излучений. Дубна: ОИЯИ, 2009</a:t>
            </a:r>
            <a:r>
              <a:rPr lang="ru-RU" dirty="0" smtClean="0"/>
              <a:t>.</a:t>
            </a:r>
            <a:endParaRPr lang="en-US" dirty="0" smtClean="0"/>
          </a:p>
          <a:p>
            <a:pPr marL="342900" indent="-342900">
              <a:spcAft>
                <a:spcPts val="1200"/>
              </a:spcAft>
              <a:buFont typeface="+mj-lt"/>
              <a:buAutoNum type="arabicParenR"/>
            </a:pPr>
            <a:r>
              <a:rPr lang="ru-RU" dirty="0" err="1" smtClean="0"/>
              <a:t>Фронтасьева</a:t>
            </a:r>
            <a:r>
              <a:rPr lang="ru-RU" dirty="0" smtClean="0"/>
              <a:t> </a:t>
            </a:r>
            <a:r>
              <a:rPr lang="ru-RU" dirty="0"/>
              <a:t>М.В. Нейтронный активационный анализ на реакторе ИБР-2 ЛНФ ОИЯИ: Учебно-методическое пособие УНЦ ОИЯИ. УНЦ 2009-38. Дубна,2009</a:t>
            </a:r>
            <a:r>
              <a:rPr lang="ru-RU" dirty="0" smtClean="0"/>
              <a:t>.</a:t>
            </a:r>
            <a:endParaRPr lang="en-US" dirty="0" smtClean="0"/>
          </a:p>
          <a:p>
            <a:pPr marL="342900" indent="-342900">
              <a:spcAft>
                <a:spcPts val="1200"/>
              </a:spcAft>
              <a:buFont typeface="+mj-lt"/>
              <a:buAutoNum type="arabicParenR"/>
            </a:pPr>
            <a:r>
              <a:rPr lang="en-US" dirty="0" err="1" smtClean="0"/>
              <a:t>Badawy</a:t>
            </a:r>
            <a:r>
              <a:rPr lang="en-US" dirty="0" smtClean="0"/>
              <a:t> </a:t>
            </a:r>
            <a:r>
              <a:rPr lang="en-US" dirty="0" err="1"/>
              <a:t>Wael</a:t>
            </a:r>
            <a:r>
              <a:rPr lang="en-US" dirty="0"/>
              <a:t>, </a:t>
            </a:r>
            <a:r>
              <a:rPr lang="en-US" dirty="0" smtClean="0"/>
              <a:t>et al.,  </a:t>
            </a:r>
            <a:r>
              <a:rPr lang="en-US" dirty="0"/>
              <a:t>Formation of reference groups for archaeological pottery using neutron activation and multivariate statistical analyses, </a:t>
            </a:r>
            <a:r>
              <a:rPr lang="en-US" dirty="0" err="1"/>
              <a:t>Geoarchaeology</a:t>
            </a:r>
            <a:r>
              <a:rPr lang="en-US" dirty="0"/>
              <a:t> an International </a:t>
            </a:r>
            <a:r>
              <a:rPr lang="en-US" dirty="0" smtClean="0"/>
              <a:t>Journal,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://doi.org/10.1111/arcm.12793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18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474B15-0604-404D-A4E7-12FCF4AEC02B}"/>
              </a:ext>
            </a:extLst>
          </p:cNvPr>
          <p:cNvSpPr txBox="1"/>
          <p:nvPr/>
        </p:nvSpPr>
        <p:spPr>
          <a:xfrm>
            <a:off x="397565" y="67526"/>
            <a:ext cx="114152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1"/>
                </a:solidFill>
              </a:rPr>
              <a:t>Тема 7.</a:t>
            </a:r>
            <a:r>
              <a:rPr lang="ru-RU" sz="3200" b="1" u="sng" dirty="0">
                <a:solidFill>
                  <a:schemeClr val="accent1"/>
                </a:solidFill>
                <a:cs typeface="Calibri" panose="020F0502020204030204" pitchFamily="34" charset="0"/>
              </a:rPr>
              <a:t> </a:t>
            </a:r>
            <a:r>
              <a:rPr lang="ru-RU" sz="3200" b="1" u="sng" dirty="0">
                <a:solidFill>
                  <a:srgbClr val="FF0000"/>
                </a:solidFill>
              </a:rPr>
              <a:t>Определение динамических параметров шагового двигателя и точности срабатывания концевых выключателей исполнительного механизма</a:t>
            </a:r>
            <a:endParaRPr lang="en-US" sz="3200" b="1" u="sng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3DEBC8-9BC4-4C5C-9FF8-913372367C03}"/>
              </a:ext>
            </a:extLst>
          </p:cNvPr>
          <p:cNvSpPr txBox="1"/>
          <p:nvPr/>
        </p:nvSpPr>
        <p:spPr>
          <a:xfrm>
            <a:off x="426440" y="1622910"/>
            <a:ext cx="6096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b="1" u="sng" dirty="0"/>
              <a:t>Преподаватель: </a:t>
            </a:r>
            <a:r>
              <a:rPr lang="ru-RU" sz="2400" b="1" u="sng" spc="7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Н.Д. Зернин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4D62A3E-6610-4C7D-9A23-970CFF78E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440" y="2593752"/>
            <a:ext cx="11557524" cy="3239155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Получение опыта работы с исполнительными механизмами (ИМ)спектрометров на базе шаговых двигателей, а также по построению систем управления на контроллерах управления шаговыми двигателями, например на базе контроллеров </a:t>
            </a:r>
            <a:r>
              <a:rPr lang="en-US" sz="1800" dirty="0"/>
              <a:t>OSM42 </a:t>
            </a:r>
            <a:r>
              <a:rPr lang="ru-RU" sz="1800" dirty="0"/>
              <a:t>фирмы «</a:t>
            </a:r>
            <a:r>
              <a:rPr lang="ru-RU" sz="1800" dirty="0" err="1"/>
              <a:t>Онитекс</a:t>
            </a:r>
            <a:r>
              <a:rPr lang="ru-RU" sz="1800" dirty="0"/>
              <a:t>» Россия.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С помощью программы для контроллера </a:t>
            </a:r>
            <a:r>
              <a:rPr lang="en-US" sz="1800" dirty="0"/>
              <a:t>OSM42 </a:t>
            </a:r>
            <a:r>
              <a:rPr lang="ru-RU" sz="1800" dirty="0"/>
              <a:t>подбор оптимальных параметров движения (ИМ). Меняя скоростные характеристики движения и токовые параметры мотора, предлагается определить максимально возможную скорость шаговых двигателей в составе представленных устройств.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С помощью программы для контроллера </a:t>
            </a:r>
            <a:r>
              <a:rPr lang="en-US" sz="1800" dirty="0"/>
              <a:t>OSM42 </a:t>
            </a:r>
            <a:r>
              <a:rPr lang="ru-RU" sz="1800" dirty="0"/>
              <a:t>определение точности позиции ЛК (левого </a:t>
            </a:r>
            <a:r>
              <a:rPr lang="ru-RU" sz="1800" dirty="0" err="1"/>
              <a:t>концевика</a:t>
            </a:r>
            <a:r>
              <a:rPr lang="ru-RU" sz="1800" dirty="0"/>
              <a:t>) и ПК (правого </a:t>
            </a:r>
            <a:r>
              <a:rPr lang="ru-RU" sz="1800" dirty="0" err="1"/>
              <a:t>концевика</a:t>
            </a:r>
            <a:r>
              <a:rPr lang="ru-RU" sz="1800" dirty="0"/>
              <a:t>), ограничивающих диапазон перемещения ИМ, также определение величины расстояния между </a:t>
            </a:r>
            <a:r>
              <a:rPr lang="ru-RU" sz="1800" dirty="0" err="1"/>
              <a:t>концевиками</a:t>
            </a:r>
            <a:r>
              <a:rPr lang="ru-RU" sz="1800" dirty="0"/>
              <a:t> на рабочей скорости шагового двигателя и повторяемость результата.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Определение зависимость позиции ЛК от рабочей скорости шагового двигателя с помощью смены рабочих частот шагов двигателя.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86454" y="5534526"/>
            <a:ext cx="9624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Литература к теме 7:</a:t>
            </a:r>
          </a:p>
          <a:p>
            <a:r>
              <a:rPr lang="ru-RU" dirty="0" smtClean="0"/>
              <a:t>1</a:t>
            </a:r>
            <a:r>
              <a:rPr lang="ru-RU" dirty="0"/>
              <a:t>. Регулирование температуры, нахождение оптимальных ПИД параметров регулирования:</a:t>
            </a:r>
          </a:p>
          <a:p>
            <a:r>
              <a:rPr lang="ru-RU" dirty="0">
                <a:hlinkClick r:id="rId2"/>
              </a:rPr>
              <a:t>https://disk.yandex.ru/d/WXLOczh-JQW2ng</a:t>
            </a:r>
            <a:endParaRPr lang="ru-RU" dirty="0"/>
          </a:p>
          <a:p>
            <a:r>
              <a:rPr lang="ru-RU" dirty="0"/>
              <a:t>2. Работа с исполнительными механизмами: </a:t>
            </a:r>
            <a:r>
              <a:rPr lang="ru-RU" dirty="0">
                <a:hlinkClick r:id="rId3"/>
              </a:rPr>
              <a:t>https://disk.yandex.ru/d/Ggh8HlYQ8QCiKQ</a:t>
            </a:r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E8FED4D1-5F1A-45CF-A6F3-C3267FF3FBB4}"/>
              </a:ext>
            </a:extLst>
          </p:cNvPr>
          <p:cNvSpPr txBox="1">
            <a:spLocks/>
          </p:cNvSpPr>
          <p:nvPr/>
        </p:nvSpPr>
        <p:spPr>
          <a:xfrm>
            <a:off x="397565" y="2006604"/>
            <a:ext cx="2363855" cy="606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План работ: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0296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474B15-0604-404D-A4E7-12FCF4AEC02B}"/>
              </a:ext>
            </a:extLst>
          </p:cNvPr>
          <p:cNvSpPr txBox="1"/>
          <p:nvPr/>
        </p:nvSpPr>
        <p:spPr>
          <a:xfrm>
            <a:off x="369794" y="143453"/>
            <a:ext cx="114152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1"/>
                </a:solidFill>
              </a:rPr>
              <a:t>Тема 8.</a:t>
            </a:r>
            <a:r>
              <a:rPr lang="ru-RU" sz="3200" b="1" u="sng" dirty="0">
                <a:solidFill>
                  <a:schemeClr val="accent1"/>
                </a:solidFill>
                <a:cs typeface="Calibri" panose="020F0502020204030204" pitchFamily="34" charset="0"/>
              </a:rPr>
              <a:t> </a:t>
            </a:r>
            <a:r>
              <a:rPr lang="ru-RU" sz="3200" b="1" u="sng" dirty="0">
                <a:solidFill>
                  <a:srgbClr val="FF0000"/>
                </a:solidFill>
              </a:rPr>
              <a:t>Работа с контроллером температуры </a:t>
            </a:r>
            <a:r>
              <a:rPr lang="en-US" sz="3200" b="1" u="sng" dirty="0">
                <a:solidFill>
                  <a:srgbClr val="FF0000"/>
                </a:solidFill>
              </a:rPr>
              <a:t>Lakeshore 325 </a:t>
            </a:r>
            <a:r>
              <a:rPr lang="ru-RU" sz="3200" b="1" u="sng" dirty="0">
                <a:solidFill>
                  <a:srgbClr val="FF0000"/>
                </a:solidFill>
              </a:rPr>
              <a:t>по </a:t>
            </a:r>
            <a:r>
              <a:rPr lang="ru-RU" sz="3200" b="1" u="sng" dirty="0" err="1">
                <a:solidFill>
                  <a:srgbClr val="FF0000"/>
                </a:solidFill>
              </a:rPr>
              <a:t>термостатированнию</a:t>
            </a:r>
            <a:r>
              <a:rPr lang="ru-RU" sz="3200" b="1" u="sng" dirty="0">
                <a:solidFill>
                  <a:srgbClr val="FF0000"/>
                </a:solidFill>
              </a:rPr>
              <a:t> образцов, расчет ПИД коэффициентов</a:t>
            </a:r>
            <a:endParaRPr lang="en-US" sz="3200" b="1" u="sng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3DEBC8-9BC4-4C5C-9FF8-913372367C03}"/>
              </a:ext>
            </a:extLst>
          </p:cNvPr>
          <p:cNvSpPr txBox="1"/>
          <p:nvPr/>
        </p:nvSpPr>
        <p:spPr>
          <a:xfrm>
            <a:off x="369794" y="1452614"/>
            <a:ext cx="6096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b="1" u="sng" dirty="0"/>
              <a:t>Преподаватель: </a:t>
            </a:r>
            <a:r>
              <a:rPr lang="ru-RU" sz="2400" b="1" u="sng" spc="7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Н.Д. Зернин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10B60D-A4EA-4F7B-BA56-4BF7A6D3EB70}"/>
              </a:ext>
            </a:extLst>
          </p:cNvPr>
          <p:cNvSpPr/>
          <p:nvPr/>
        </p:nvSpPr>
        <p:spPr>
          <a:xfrm>
            <a:off x="446712" y="2154557"/>
            <a:ext cx="110110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 </a:t>
            </a:r>
            <a:r>
              <a:rPr lang="en-US" sz="2000" dirty="0" smtClean="0"/>
              <a:t>    </a:t>
            </a:r>
            <a:r>
              <a:rPr lang="ru-RU" sz="2000" dirty="0" smtClean="0"/>
              <a:t>Лабораторная </a:t>
            </a:r>
            <a:r>
              <a:rPr lang="ru-RU" sz="2000" dirty="0"/>
              <a:t>работа включает знакомство с устройством по регулированию температуры образцов на реакторе ИБР-2, а так же расчет параметров ПИД обратной связи для оптимальной работы устройства.</a:t>
            </a:r>
          </a:p>
          <a:p>
            <a:r>
              <a:rPr lang="en-US" sz="2000" dirty="0" smtClean="0"/>
              <a:t>     </a:t>
            </a:r>
            <a:r>
              <a:rPr lang="ru-RU" sz="2000" dirty="0" smtClean="0"/>
              <a:t>В </a:t>
            </a:r>
            <a:r>
              <a:rPr lang="ru-RU" sz="2000" dirty="0"/>
              <a:t>работе используется экспериментальный стенд, имитирующий образец в эксперименте.</a:t>
            </a:r>
          </a:p>
        </p:txBody>
      </p:sp>
      <p:pic>
        <p:nvPicPr>
          <p:cNvPr id="10" name="Объект 3">
            <a:extLst>
              <a:ext uri="{FF2B5EF4-FFF2-40B4-BE49-F238E27FC236}">
                <a16:creationId xmlns:a16="http://schemas.microsoft.com/office/drawing/2014/main" id="{EF2ED7A9-F138-4F62-9BE1-DF14CAA1C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894" t="24297" r="28287" b="17397"/>
          <a:stretch/>
        </p:blipFill>
        <p:spPr>
          <a:xfrm>
            <a:off x="561663" y="3841653"/>
            <a:ext cx="2864742" cy="24964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24FCE5-CC75-4F2B-A8A2-FEECDA45228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04" y="3841418"/>
            <a:ext cx="3310521" cy="248289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F3D8D40-2E56-421F-9F97-5284852CEE0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221" y="3841418"/>
            <a:ext cx="3310522" cy="248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0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1628</TotalTime>
  <Words>850</Words>
  <Application>Microsoft Office PowerPoint</Application>
  <PresentationFormat>Широкоэкранный</PresentationFormat>
  <Paragraphs>91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Times New Roman</vt:lpstr>
      <vt:lpstr>Тема Office</vt:lpstr>
      <vt:lpstr>Курс лабораторных работ в отделе комплекса спектрометров реактора ИБР-2  (Спец. практикум кафедры фундаментальных ядерных взаимодействий, II семестр, зачет с оценкой)</vt:lpstr>
      <vt:lpstr>План работ:</vt:lpstr>
      <vt:lpstr>Презентация PowerPoint</vt:lpstr>
      <vt:lpstr>Презентация PowerPoint</vt:lpstr>
      <vt:lpstr>Тема 3.  Пропорциональный счетчик.</vt:lpstr>
      <vt:lpstr>План работ: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 лабораторных работ в отделе комплекса спектромтеров реактора ИБР-2</dc:title>
  <dc:creator>Виктор Боднарчук</dc:creator>
  <cp:lastModifiedBy>Alexa Alex</cp:lastModifiedBy>
  <cp:revision>56</cp:revision>
  <dcterms:created xsi:type="dcterms:W3CDTF">2020-09-29T12:01:29Z</dcterms:created>
  <dcterms:modified xsi:type="dcterms:W3CDTF">2023-06-30T10:33:00Z</dcterms:modified>
</cp:coreProperties>
</file>